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4" r:id="rId6"/>
    <p:sldId id="258" r:id="rId7"/>
    <p:sldId id="265" r:id="rId8"/>
    <p:sldId id="266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>
      <p:cViewPr>
        <p:scale>
          <a:sx n="81" d="100"/>
          <a:sy n="81" d="100"/>
        </p:scale>
        <p:origin x="-1080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1/3/2018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1/3/2018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1/3/2018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1/3/2018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1/3/2018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1/3/2018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1/3/2018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1/3/2018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1/3/2018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1/3/2018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0A97C-6094-44F3-9AD2-0A11796E8BE7}" type="datetimeFigureOut">
              <a:rPr lang="en-US" smtClean="0"/>
              <a:t>1/3/2018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0A97C-6094-44F3-9AD2-0A11796E8BE7}" type="datetimeFigureOut">
              <a:rPr lang="en-US" smtClean="0"/>
              <a:t>1/3/2018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8D163-8FEE-4B6A-977D-600E3843CE6C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60848"/>
            <a:ext cx="7772400" cy="1470025"/>
          </a:xfrm>
        </p:spPr>
        <p:txBody>
          <a:bodyPr>
            <a:normAutofit/>
          </a:bodyPr>
          <a:lstStyle/>
          <a:p>
            <a:r>
              <a:rPr lang="en-GB" dirty="0" smtClean="0"/>
              <a:t>Assessing Land Law</a:t>
            </a:r>
            <a:endParaRPr lang="en-GB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ltGray">
          <a:xfrm>
            <a:off x="76200" y="76200"/>
            <a:ext cx="8991600" cy="12588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 sz="2400">
              <a:solidFill>
                <a:srgbClr val="8D010F"/>
              </a:solidFill>
              <a:latin typeface="Times" pitchFamily="-110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ltGray">
          <a:xfrm>
            <a:off x="355600" y="420688"/>
            <a:ext cx="4876800" cy="7381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36000" anchor="b"/>
          <a:lstStyle/>
          <a:p>
            <a:pPr eaLnBrk="0" hangingPunct="0"/>
            <a:r>
              <a:rPr lang="en-US" sz="2800" dirty="0">
                <a:solidFill>
                  <a:schemeClr val="bg1"/>
                </a:solidFill>
              </a:rPr>
              <a:t>School of Law</a:t>
            </a:r>
          </a:p>
          <a:p>
            <a:pPr eaLnBrk="0" hangingPunct="0"/>
            <a:r>
              <a:rPr lang="en-US" sz="1400" dirty="0">
                <a:solidFill>
                  <a:schemeClr val="bg1"/>
                </a:solidFill>
              </a:rPr>
              <a:t>Faculty of Education Social Sciences and Law</a:t>
            </a:r>
          </a:p>
        </p:txBody>
      </p:sp>
      <p:pic>
        <p:nvPicPr>
          <p:cNvPr id="9" name="Picture 4" descr="LeedsUni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1925" y="441325"/>
            <a:ext cx="2274888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619672" y="5013176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Adam Baker</a:t>
            </a:r>
          </a:p>
          <a:p>
            <a:r>
              <a:rPr lang="en-GB" sz="1600" dirty="0" smtClean="0"/>
              <a:t>Lecturer in Property Law</a:t>
            </a:r>
          </a:p>
          <a:p>
            <a:r>
              <a:rPr lang="en-GB" sz="1600" dirty="0" smtClean="0"/>
              <a:t>University of Leeds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27610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dirty="0" smtClean="0"/>
              <a:t>1. Introduction</a:t>
            </a:r>
            <a:br>
              <a:rPr lang="en-GB" dirty="0" smtClean="0"/>
            </a:br>
            <a:r>
              <a:rPr lang="en-GB" sz="2200" dirty="0" smtClean="0">
                <a:solidFill>
                  <a:schemeClr val="bg1"/>
                </a:solidFill>
              </a:rPr>
              <a:t>-</a:t>
            </a: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8313" y="1268760"/>
            <a:ext cx="8229600" cy="4885979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r>
              <a:rPr lang="en-GB" sz="2800" dirty="0" smtClean="0"/>
              <a:t>‘The </a:t>
            </a:r>
            <a:r>
              <a:rPr lang="en-GB" sz="2800" dirty="0"/>
              <a:t>assessment that students undergo communicates to them what really matters in our courses; it strongly influences students’ learning, including what they study, when they study, how much work they do and the approach they take to their learning. </a:t>
            </a:r>
            <a:endParaRPr lang="en-GB" sz="2800" dirty="0" smtClean="0"/>
          </a:p>
          <a:p>
            <a:pPr marL="0" indent="0">
              <a:buNone/>
            </a:pPr>
            <a:endParaRPr lang="en-GB" sz="2800" dirty="0"/>
          </a:p>
          <a:p>
            <a:pPr marL="0" indent="0">
              <a:spcAft>
                <a:spcPts val="600"/>
              </a:spcAft>
              <a:buNone/>
            </a:pPr>
            <a:r>
              <a:rPr lang="en-GB" sz="2800" dirty="0" smtClean="0"/>
              <a:t>Consequently</a:t>
            </a:r>
            <a:r>
              <a:rPr lang="en-GB" sz="2800" dirty="0"/>
              <a:t>, if we want to improve students’ learning, effort and achievement, assessment is a good place to start</a:t>
            </a:r>
            <a:r>
              <a:rPr lang="en-GB" sz="2800" dirty="0" smtClean="0"/>
              <a:t>.’   </a:t>
            </a:r>
          </a:p>
          <a:p>
            <a:pPr marL="0" indent="0">
              <a:buNone/>
            </a:pPr>
            <a:r>
              <a:rPr lang="en-GB" sz="2800" dirty="0" smtClean="0"/>
              <a:t>                                                      </a:t>
            </a:r>
            <a:r>
              <a:rPr lang="en-GB" sz="2800" dirty="0"/>
              <a:t> </a:t>
            </a:r>
            <a:r>
              <a:rPr lang="en-GB" sz="2800" dirty="0" smtClean="0"/>
              <a:t>    Sue Bloxham (2014)</a:t>
            </a:r>
          </a:p>
          <a:p>
            <a:pPr marL="0" indent="0">
              <a:buNone/>
            </a:pPr>
            <a:endParaRPr lang="en-GB" sz="800" dirty="0" smtClean="0"/>
          </a:p>
          <a:p>
            <a:pPr marL="0" indent="0">
              <a:buNone/>
            </a:pPr>
            <a:endParaRPr lang="en-GB" sz="8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</a:rPr>
              <a:t>Bloxham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</a:rPr>
              <a:t>, S., ‘Assessing assessment: new developments in assessment design, feedback practices and marking in higher education’ in H. Fry, S. </a:t>
            </a:r>
            <a:r>
              <a:rPr lang="en-GB" sz="800" dirty="0" err="1">
                <a:solidFill>
                  <a:schemeClr val="bg1">
                    <a:lumMod val="65000"/>
                  </a:schemeClr>
                </a:solidFill>
              </a:rPr>
              <a:t>Ketteridge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</a:rPr>
              <a:t> and S. Marshall (eds.), </a:t>
            </a:r>
            <a:r>
              <a:rPr lang="en-GB" sz="800" i="1" dirty="0">
                <a:solidFill>
                  <a:schemeClr val="bg1">
                    <a:lumMod val="65000"/>
                  </a:schemeClr>
                </a:solidFill>
              </a:rPr>
              <a:t>A Handbook for Learning and Teaching in Higher Education 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</a:rPr>
              <a:t>(Routledge, London 2015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</a:rPr>
              <a:t>), 107.</a:t>
            </a:r>
            <a:endParaRPr lang="en-GB" sz="8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GB" sz="2800" dirty="0"/>
          </a:p>
          <a:p>
            <a:pPr marL="0" indent="0" algn="just"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endParaRPr lang="en-GB" sz="1800" dirty="0" smtClean="0"/>
          </a:p>
          <a:p>
            <a:pPr marL="0" indent="0" algn="just"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endParaRPr lang="en-GB" sz="1400" dirty="0" smtClean="0"/>
          </a:p>
          <a:p>
            <a:pPr marL="0" indent="0" algn="just"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endParaRPr lang="en-GB" sz="1600" dirty="0" smtClean="0"/>
          </a:p>
          <a:p>
            <a:pPr marL="0" indent="0" algn="just" eaLnBrk="1" fontAlgn="auto" hangingPunct="1">
              <a:spcAft>
                <a:spcPts val="1200"/>
              </a:spcAft>
              <a:buFont typeface="Arial" pitchFamily="34" charset="0"/>
              <a:buNone/>
              <a:defRPr/>
            </a:pPr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207250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dirty="0" smtClean="0"/>
              <a:t>1. Introduction</a:t>
            </a:r>
            <a:br>
              <a:rPr lang="en-GB" dirty="0" smtClean="0"/>
            </a:br>
            <a:r>
              <a:rPr lang="en-GB" sz="2200" dirty="0" smtClean="0">
                <a:solidFill>
                  <a:schemeClr val="bg1"/>
                </a:solidFill>
              </a:rPr>
              <a:t>-</a:t>
            </a: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923928" y="1700808"/>
            <a:ext cx="4557960" cy="4525939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r>
              <a:rPr lang="en-GB" sz="2800" dirty="0" smtClean="0"/>
              <a:t>“In </a:t>
            </a:r>
            <a:r>
              <a:rPr lang="en-GB" sz="2800" dirty="0"/>
              <a:t>this life, we want nothing </a:t>
            </a:r>
            <a:endParaRPr lang="en-GB" sz="2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GB" sz="2800" dirty="0" smtClean="0"/>
              <a:t>but </a:t>
            </a:r>
            <a:r>
              <a:rPr lang="en-GB" sz="2800" dirty="0"/>
              <a:t>Facts, sir; nothing but Facts</a:t>
            </a:r>
            <a:r>
              <a:rPr lang="en-GB" sz="2800" dirty="0" smtClean="0"/>
              <a:t>!”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sz="28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</a:rPr>
              <a:t>Mr </a:t>
            </a:r>
            <a:r>
              <a:rPr lang="en-GB" sz="2800" dirty="0" err="1" smtClean="0">
                <a:solidFill>
                  <a:schemeClr val="bg1">
                    <a:lumMod val="50000"/>
                  </a:schemeClr>
                </a:solidFill>
              </a:rPr>
              <a:t>Gradgrind</a:t>
            </a: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endParaRPr lang="en-GB" sz="28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800" i="1" dirty="0" smtClean="0">
                <a:solidFill>
                  <a:schemeClr val="bg1">
                    <a:lumMod val="50000"/>
                  </a:schemeClr>
                </a:solidFill>
              </a:rPr>
              <a:t>Hard Times </a:t>
            </a: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</a:rPr>
              <a:t>(1854)</a:t>
            </a:r>
            <a:endParaRPr lang="en-GB" sz="28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just"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endParaRPr lang="en-GB" sz="1400" dirty="0" smtClean="0"/>
          </a:p>
          <a:p>
            <a:pPr marL="0" indent="0" algn="just"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endParaRPr lang="en-GB" sz="1600" dirty="0" smtClean="0"/>
          </a:p>
          <a:p>
            <a:pPr marL="0" indent="0" algn="just" eaLnBrk="1" fontAlgn="auto" hangingPunct="1">
              <a:spcAft>
                <a:spcPts val="1200"/>
              </a:spcAft>
              <a:buFont typeface="Arial" pitchFamily="34" charset="0"/>
              <a:buNone/>
              <a:defRPr/>
            </a:pPr>
            <a:endParaRPr lang="en-GB" sz="1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276872"/>
            <a:ext cx="1945083" cy="253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dirty="0" smtClean="0"/>
              <a:t>2. Current practice</a:t>
            </a:r>
            <a:br>
              <a:rPr lang="en-GB" dirty="0" smtClean="0"/>
            </a:br>
            <a:r>
              <a:rPr lang="en-GB" sz="2200" dirty="0" smtClean="0">
                <a:solidFill>
                  <a:schemeClr val="bg1"/>
                </a:solidFill>
              </a:rPr>
              <a:t>-</a:t>
            </a: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8313" y="1484785"/>
            <a:ext cx="8229600" cy="4669954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r>
              <a:rPr lang="en-GB" sz="2800" dirty="0" smtClean="0"/>
              <a:t>What are we doing at present?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 smtClean="0"/>
              <a:t>A perusal through land law modules as offered by Russell Group institutions suggests a fairly even mix between:</a:t>
            </a:r>
          </a:p>
          <a:p>
            <a:pPr marL="0" indent="0">
              <a:buNone/>
            </a:pPr>
            <a:endParaRPr lang="en-GB" sz="2800" dirty="0"/>
          </a:p>
          <a:p>
            <a:pPr>
              <a:buFontTx/>
              <a:buChar char="-"/>
            </a:pPr>
            <a:r>
              <a:rPr lang="en-GB" sz="2800" dirty="0"/>
              <a:t>e</a:t>
            </a:r>
            <a:r>
              <a:rPr lang="en-GB" sz="2800" dirty="0" smtClean="0"/>
              <a:t>xam only assessment; and</a:t>
            </a:r>
          </a:p>
          <a:p>
            <a:pPr>
              <a:buFontTx/>
              <a:buChar char="-"/>
            </a:pPr>
            <a:r>
              <a:rPr lang="en-GB" sz="2800" dirty="0"/>
              <a:t>e</a:t>
            </a:r>
            <a:r>
              <a:rPr lang="en-GB" sz="2800" dirty="0" smtClean="0"/>
              <a:t>xam and essay assessment (usually weighted around 2/3 to 1/3 </a:t>
            </a:r>
            <a:r>
              <a:rPr lang="en-GB" sz="2800" smtClean="0"/>
              <a:t>respectively).</a:t>
            </a:r>
            <a:endParaRPr lang="en-GB" sz="2800" dirty="0"/>
          </a:p>
          <a:p>
            <a:pPr marL="0" indent="0" algn="just"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endParaRPr lang="en-GB" sz="1800" dirty="0" smtClean="0"/>
          </a:p>
          <a:p>
            <a:pPr marL="0" indent="0" algn="just"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endParaRPr lang="en-GB" sz="1400" dirty="0" smtClean="0"/>
          </a:p>
          <a:p>
            <a:pPr marL="0" indent="0" algn="just"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endParaRPr lang="en-GB" sz="1600" dirty="0" smtClean="0"/>
          </a:p>
          <a:p>
            <a:pPr marL="0" indent="0" algn="just" eaLnBrk="1" fontAlgn="auto" hangingPunct="1">
              <a:spcAft>
                <a:spcPts val="1200"/>
              </a:spcAft>
              <a:buFont typeface="Arial" pitchFamily="34" charset="0"/>
              <a:buNone/>
              <a:defRPr/>
            </a:pPr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278558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dirty="0" smtClean="0"/>
              <a:t>2. Current practice</a:t>
            </a:r>
            <a:br>
              <a:rPr lang="en-GB" dirty="0" smtClean="0"/>
            </a:br>
            <a:r>
              <a:rPr lang="en-GB" sz="2200" dirty="0" smtClean="0">
                <a:solidFill>
                  <a:schemeClr val="bg1"/>
                </a:solidFill>
              </a:rPr>
              <a:t>-</a:t>
            </a: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8313" y="1484785"/>
            <a:ext cx="8229600" cy="4669954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r>
              <a:rPr lang="en-GB" sz="2800" dirty="0" smtClean="0"/>
              <a:t>The educational literature encourages us to diversify our assessment.</a:t>
            </a:r>
            <a:endParaRPr lang="en-GB" sz="2800" dirty="0"/>
          </a:p>
          <a:p>
            <a:pPr marL="0" indent="0" algn="just"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endParaRPr lang="en-GB" sz="1800" dirty="0" smtClean="0"/>
          </a:p>
          <a:p>
            <a:pPr marL="0" indent="0" algn="just"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endParaRPr lang="en-GB" sz="1400" dirty="0" smtClean="0"/>
          </a:p>
          <a:p>
            <a:pPr marL="0" indent="0" algn="just"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endParaRPr lang="en-GB" sz="1600" dirty="0" smtClean="0"/>
          </a:p>
          <a:p>
            <a:pPr marL="0" indent="0" algn="just" eaLnBrk="1" fontAlgn="auto" hangingPunct="1">
              <a:spcAft>
                <a:spcPts val="1200"/>
              </a:spcAft>
              <a:buFont typeface="Arial" pitchFamily="34" charset="0"/>
              <a:buNone/>
              <a:defRPr/>
            </a:pPr>
            <a:endParaRPr lang="en-GB" sz="1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3933056"/>
            <a:ext cx="2059917" cy="153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4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dirty="0"/>
              <a:t>3</a:t>
            </a:r>
            <a:r>
              <a:rPr lang="en-GB" dirty="0" smtClean="0"/>
              <a:t>. Leeds experience</a:t>
            </a:r>
            <a:br>
              <a:rPr lang="en-GB" dirty="0" smtClean="0"/>
            </a:br>
            <a:r>
              <a:rPr lang="en-GB" sz="2200" dirty="0" smtClean="0">
                <a:solidFill>
                  <a:schemeClr val="bg1"/>
                </a:solidFill>
              </a:rPr>
              <a:t>-</a:t>
            </a: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8313" y="1484785"/>
            <a:ext cx="8229600" cy="4669954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r>
              <a:rPr lang="en-GB" sz="2800" dirty="0" smtClean="0"/>
              <a:t>A presentation assessment was first introduced in 15/16. It is worth 25%.*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 smtClean="0"/>
              <a:t>Students are allocated to designated parts in a ‘group title’. They are assessed equally between presentational skills and content**. Banded marking is used.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 smtClean="0"/>
              <a:t>* The exam must still be passed.</a:t>
            </a:r>
          </a:p>
          <a:p>
            <a:pPr marL="0" indent="0">
              <a:buNone/>
            </a:pPr>
            <a:r>
              <a:rPr lang="en-GB" sz="2800" dirty="0" smtClean="0"/>
              <a:t>** One cannot pass unless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800" dirty="0" smtClean="0"/>
              <a:t>content is of a pass standard!</a:t>
            </a:r>
          </a:p>
          <a:p>
            <a:pPr marL="0" indent="0" algn="just"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endParaRPr lang="en-GB" sz="1800" dirty="0" smtClean="0"/>
          </a:p>
          <a:p>
            <a:pPr marL="0" indent="0" algn="just"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endParaRPr lang="en-GB" sz="1400" dirty="0" smtClean="0"/>
          </a:p>
          <a:p>
            <a:pPr marL="0" indent="0" algn="just"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endParaRPr lang="en-GB" sz="1600" dirty="0" smtClean="0"/>
          </a:p>
          <a:p>
            <a:pPr marL="0" indent="0" algn="just" eaLnBrk="1" fontAlgn="auto" hangingPunct="1">
              <a:spcAft>
                <a:spcPts val="1200"/>
              </a:spcAft>
              <a:buFont typeface="Arial" pitchFamily="34" charset="0"/>
              <a:buNone/>
              <a:defRPr/>
            </a:pPr>
            <a:endParaRPr lang="en-GB" sz="16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869160"/>
            <a:ext cx="1227878" cy="88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41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dirty="0"/>
              <a:t>3</a:t>
            </a:r>
            <a:r>
              <a:rPr lang="en-GB" dirty="0" smtClean="0"/>
              <a:t>. Leeds experience</a:t>
            </a:r>
            <a:br>
              <a:rPr lang="en-GB" dirty="0" smtClean="0"/>
            </a:br>
            <a:r>
              <a:rPr lang="en-GB" sz="2200" dirty="0" smtClean="0">
                <a:solidFill>
                  <a:schemeClr val="bg1"/>
                </a:solidFill>
              </a:rPr>
              <a:t>-</a:t>
            </a: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8313" y="1340768"/>
            <a:ext cx="8229600" cy="4813971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r>
              <a:rPr lang="en-GB" sz="2800" dirty="0" smtClean="0"/>
              <a:t>‘Improving </a:t>
            </a:r>
            <a:r>
              <a:rPr lang="en-GB" sz="2800" dirty="0"/>
              <a:t>the quality of presentation actually improves the quality of thought, and vice versa. This is the </a:t>
            </a:r>
            <a:r>
              <a:rPr lang="en-GB" sz="2800" dirty="0" smtClean="0"/>
              <a:t>ultimate result </a:t>
            </a:r>
            <a:r>
              <a:rPr lang="en-GB" sz="2800" dirty="0"/>
              <a:t>of a successful presentation</a:t>
            </a:r>
            <a:r>
              <a:rPr lang="en-GB" sz="2800" dirty="0" smtClean="0"/>
              <a:t>.’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 smtClean="0"/>
              <a:t>                                                       </a:t>
            </a:r>
            <a:r>
              <a:rPr lang="en-GB" sz="2800" dirty="0" err="1" smtClean="0"/>
              <a:t>Slađana</a:t>
            </a:r>
            <a:r>
              <a:rPr lang="en-GB" sz="2800" dirty="0" smtClean="0"/>
              <a:t> Živković (2014)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endParaRPr lang="en-GB" sz="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GB" sz="8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GB" sz="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GB" sz="8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GB" sz="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</a:rPr>
              <a:t>S. Živković, ‘The Importance of Oral Presentations for Students’ (2014) 5 Mediterranean Journal of Social Sciences 468, 474.</a:t>
            </a:r>
            <a:endParaRPr lang="en-GB" sz="8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pPr marL="0" indent="0" algn="just"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endParaRPr lang="en-GB" sz="1800" dirty="0" smtClean="0"/>
          </a:p>
          <a:p>
            <a:pPr marL="0" indent="0" algn="just"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endParaRPr lang="en-GB" sz="1400" dirty="0" smtClean="0"/>
          </a:p>
          <a:p>
            <a:pPr marL="0" indent="0" algn="just"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endParaRPr lang="en-GB" sz="1600" dirty="0" smtClean="0"/>
          </a:p>
          <a:p>
            <a:pPr marL="0" indent="0" algn="just" eaLnBrk="1" fontAlgn="auto" hangingPunct="1">
              <a:spcAft>
                <a:spcPts val="1200"/>
              </a:spcAft>
              <a:buFont typeface="Arial" pitchFamily="34" charset="0"/>
              <a:buNone/>
              <a:defRPr/>
            </a:pPr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328311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dirty="0"/>
              <a:t>3</a:t>
            </a:r>
            <a:r>
              <a:rPr lang="en-GB" dirty="0" smtClean="0"/>
              <a:t>. Leeds experience</a:t>
            </a:r>
            <a:br>
              <a:rPr lang="en-GB" dirty="0" smtClean="0"/>
            </a:br>
            <a:r>
              <a:rPr lang="en-GB" sz="2200" dirty="0" smtClean="0">
                <a:solidFill>
                  <a:schemeClr val="bg1"/>
                </a:solidFill>
              </a:rPr>
              <a:t>-</a:t>
            </a: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8313" y="1340768"/>
            <a:ext cx="8229600" cy="4813971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endParaRPr lang="en-GB" sz="2800" dirty="0" smtClean="0"/>
          </a:p>
          <a:p>
            <a:pPr marL="0" indent="0">
              <a:spcAft>
                <a:spcPts val="1200"/>
              </a:spcAft>
              <a:buNone/>
            </a:pPr>
            <a:r>
              <a:rPr lang="en-GB" sz="2800" dirty="0" smtClean="0"/>
              <a:t>Plusses:</a:t>
            </a:r>
          </a:p>
          <a:p>
            <a:pPr>
              <a:buFontTx/>
              <a:buChar char="-"/>
            </a:pPr>
            <a:r>
              <a:rPr lang="en-GB" sz="2800" dirty="0" smtClean="0"/>
              <a:t>Positive student feedback</a:t>
            </a:r>
          </a:p>
          <a:p>
            <a:pPr>
              <a:buFontTx/>
              <a:buChar char="-"/>
            </a:pPr>
            <a:r>
              <a:rPr lang="en-GB" sz="2800" dirty="0" smtClean="0"/>
              <a:t>Useful perspective for markers</a:t>
            </a:r>
          </a:p>
          <a:p>
            <a:pPr>
              <a:buFontTx/>
              <a:buChar char="-"/>
            </a:pPr>
            <a:r>
              <a:rPr lang="en-GB" sz="2800" dirty="0" smtClean="0"/>
              <a:t>Allowing students to learn from each other?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 smtClean="0"/>
              <a:t>There are still some things to be worked on!</a:t>
            </a:r>
          </a:p>
          <a:p>
            <a:pPr>
              <a:buFontTx/>
              <a:buChar char="-"/>
            </a:pPr>
            <a:endParaRPr lang="en-GB" sz="2800" dirty="0"/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pPr marL="0" indent="0" algn="just"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endParaRPr lang="en-GB" sz="1800" dirty="0" smtClean="0"/>
          </a:p>
          <a:p>
            <a:pPr marL="0" indent="0" algn="just"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endParaRPr lang="en-GB" sz="1400" dirty="0" smtClean="0"/>
          </a:p>
          <a:p>
            <a:pPr marL="0" indent="0" algn="just"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endParaRPr lang="en-GB" sz="1600" dirty="0" smtClean="0"/>
          </a:p>
          <a:p>
            <a:pPr marL="0" indent="0" algn="just" eaLnBrk="1" fontAlgn="auto" hangingPunct="1">
              <a:spcAft>
                <a:spcPts val="1200"/>
              </a:spcAft>
              <a:buFont typeface="Arial" pitchFamily="34" charset="0"/>
              <a:buNone/>
              <a:defRPr/>
            </a:pPr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26432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dirty="0" smtClean="0"/>
              <a:t>4. The SQE</a:t>
            </a:r>
            <a:br>
              <a:rPr lang="en-GB" dirty="0" smtClean="0"/>
            </a:br>
            <a:r>
              <a:rPr lang="en-GB" sz="2200" dirty="0" smtClean="0">
                <a:solidFill>
                  <a:schemeClr val="bg1"/>
                </a:solidFill>
              </a:rPr>
              <a:t>-</a:t>
            </a: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8313" y="1268760"/>
            <a:ext cx="8229600" cy="4885979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r>
              <a:rPr lang="en-GB" sz="2800" dirty="0" smtClean="0"/>
              <a:t>The SQE may underpin the need for exams – but does it also leave more room for skills?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 smtClean="0"/>
              <a:t>Perhaps other factors may exert more influence in this respect.</a:t>
            </a:r>
          </a:p>
          <a:p>
            <a:pPr marL="0" indent="0">
              <a:buNone/>
            </a:pPr>
            <a:endParaRPr lang="en-GB" sz="2800" dirty="0"/>
          </a:p>
          <a:p>
            <a:pPr marL="0" indent="0" algn="just"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endParaRPr lang="en-GB" sz="1800" dirty="0" smtClean="0"/>
          </a:p>
          <a:p>
            <a:pPr marL="0" indent="0" algn="just"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endParaRPr lang="en-GB" sz="1400" dirty="0" smtClean="0"/>
          </a:p>
          <a:p>
            <a:pPr marL="0" indent="0" algn="just" eaLnBrk="1" fontAlgn="auto" hangingPunct="1">
              <a:spcBef>
                <a:spcPts val="0"/>
              </a:spcBef>
              <a:buFont typeface="Arial" pitchFamily="34" charset="0"/>
              <a:buNone/>
              <a:defRPr/>
            </a:pPr>
            <a:endParaRPr lang="en-GB" sz="1600" dirty="0" smtClean="0"/>
          </a:p>
          <a:p>
            <a:pPr marL="0" indent="0" algn="just" eaLnBrk="1" fontAlgn="auto" hangingPunct="1">
              <a:spcAft>
                <a:spcPts val="1200"/>
              </a:spcAft>
              <a:buFont typeface="Arial" pitchFamily="34" charset="0"/>
              <a:buNone/>
              <a:defRPr/>
            </a:pPr>
            <a:endParaRPr lang="en-GB" sz="1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890" y="4653136"/>
            <a:ext cx="1740446" cy="11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07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159</TotalTime>
  <Words>438</Words>
  <Application>Microsoft Office PowerPoint</Application>
  <PresentationFormat>On-screen Show (4:3)</PresentationFormat>
  <Paragraphs>93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2007Blank</vt:lpstr>
      <vt:lpstr>Assessing Land Law</vt:lpstr>
      <vt:lpstr>1. Introduction -</vt:lpstr>
      <vt:lpstr>1. Introduction -</vt:lpstr>
      <vt:lpstr>2. Current practice -</vt:lpstr>
      <vt:lpstr>2. Current practice -</vt:lpstr>
      <vt:lpstr>3. Leeds experience -</vt:lpstr>
      <vt:lpstr>3. Leeds experience -</vt:lpstr>
      <vt:lpstr>3. Leeds experience -</vt:lpstr>
      <vt:lpstr>4. The SQE -</vt:lpstr>
    </vt:vector>
  </TitlesOfParts>
  <Company>University of Leeds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we assess Land Law?</dc:title>
  <dc:creator>Adam Baker</dc:creator>
  <cp:lastModifiedBy>Windows User</cp:lastModifiedBy>
  <cp:revision>19</cp:revision>
  <dcterms:created xsi:type="dcterms:W3CDTF">2017-09-25T10:46:25Z</dcterms:created>
  <dcterms:modified xsi:type="dcterms:W3CDTF">2018-01-03T13:40:35Z</dcterms:modified>
</cp:coreProperties>
</file>