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notesMasterIdLst>
    <p:notesMasterId r:id="rId37"/>
  </p:notesMasterIdLst>
  <p:sldIdLst>
    <p:sldId id="256" r:id="rId2"/>
    <p:sldId id="1337" r:id="rId3"/>
    <p:sldId id="1379" r:id="rId4"/>
    <p:sldId id="1338" r:id="rId5"/>
    <p:sldId id="1339" r:id="rId6"/>
    <p:sldId id="961" r:id="rId7"/>
    <p:sldId id="1333" r:id="rId8"/>
    <p:sldId id="1335" r:id="rId9"/>
    <p:sldId id="1341" r:id="rId10"/>
    <p:sldId id="1340" r:id="rId11"/>
    <p:sldId id="1380" r:id="rId12"/>
    <p:sldId id="1385" r:id="rId13"/>
    <p:sldId id="1386" r:id="rId14"/>
    <p:sldId id="1387" r:id="rId15"/>
    <p:sldId id="1388" r:id="rId16"/>
    <p:sldId id="1391" r:id="rId17"/>
    <p:sldId id="1359" r:id="rId18"/>
    <p:sldId id="1367" r:id="rId19"/>
    <p:sldId id="1368" r:id="rId20"/>
    <p:sldId id="1366" r:id="rId21"/>
    <p:sldId id="1365" r:id="rId22"/>
    <p:sldId id="1378" r:id="rId23"/>
    <p:sldId id="1374" r:id="rId24"/>
    <p:sldId id="1375" r:id="rId25"/>
    <p:sldId id="1376" r:id="rId26"/>
    <p:sldId id="1377" r:id="rId27"/>
    <p:sldId id="1363" r:id="rId28"/>
    <p:sldId id="1369" r:id="rId29"/>
    <p:sldId id="1362" r:id="rId30"/>
    <p:sldId id="1361" r:id="rId31"/>
    <p:sldId id="1372" r:id="rId32"/>
    <p:sldId id="1373" r:id="rId33"/>
    <p:sldId id="1370" r:id="rId34"/>
    <p:sldId id="1371" r:id="rId35"/>
    <p:sldId id="136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81">
          <p15:clr>
            <a:srgbClr val="A4A3A4"/>
          </p15:clr>
        </p15:guide>
        <p15:guide id="2" pos="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EB"/>
    <a:srgbClr val="FF6FCF"/>
    <a:srgbClr val="FF008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5"/>
    <p:restoredTop sz="94151" autoAdjust="0"/>
  </p:normalViewPr>
  <p:slideViewPr>
    <p:cSldViewPr snapToGrid="0" snapToObjects="1">
      <p:cViewPr>
        <p:scale>
          <a:sx n="71" d="100"/>
          <a:sy n="71" d="100"/>
        </p:scale>
        <p:origin x="-1458" y="-72"/>
      </p:cViewPr>
      <p:guideLst>
        <p:guide orient="horz" pos="1981"/>
        <p:guide pos="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2429-2287-4342-84B5-FF5CD4B5137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BA424-290A-7D42-83F7-1BEC692EA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2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Wednesday, January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Wednesday, January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TEACHING LAND REGISTRATION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Goymour (University of Cambridge) and</a:t>
            </a:r>
          </a:p>
          <a:p>
            <a:r>
              <a:rPr lang="en-US" dirty="0" smtClean="0"/>
              <a:t>Ben McFarlane (University College London)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Order of lectures on land registration (Cambridge)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57200" y="1600200"/>
            <a:ext cx="3239522" cy="1893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Building blocks of land registration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55477" y="1600200"/>
            <a:ext cx="4831322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The register</a:t>
            </a:r>
            <a:endParaRPr lang="en-US" sz="1500" dirty="0"/>
          </a:p>
        </p:txBody>
      </p:sp>
      <p:sp>
        <p:nvSpPr>
          <p:cNvPr id="8" name="Rounded Rectangle 7"/>
          <p:cNvSpPr/>
          <p:nvPr/>
        </p:nvSpPr>
        <p:spPr>
          <a:xfrm>
            <a:off x="3855478" y="2250341"/>
            <a:ext cx="4831322" cy="641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Registration and creation/disposition of interests in land</a:t>
            </a:r>
            <a:endParaRPr lang="en-US" sz="1500" dirty="0"/>
          </a:p>
        </p:txBody>
      </p:sp>
      <p:sp>
        <p:nvSpPr>
          <p:cNvPr id="9" name="Rounded Rectangle 8"/>
          <p:cNvSpPr/>
          <p:nvPr/>
        </p:nvSpPr>
        <p:spPr>
          <a:xfrm>
            <a:off x="3855478" y="2996277"/>
            <a:ext cx="4831321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/>
              <a:t>Registered proprietor’s powers, and ‘restrictions’ limiting those powers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646418"/>
            <a:ext cx="3239522" cy="1150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Priority disputes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5028695"/>
            <a:ext cx="3239522" cy="1150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Conclusivity</a:t>
            </a:r>
            <a:r>
              <a:rPr lang="en-US" dirty="0" smtClean="0"/>
              <a:t> and alteration </a:t>
            </a:r>
          </a:p>
          <a:p>
            <a:pPr algn="ctr"/>
            <a:r>
              <a:rPr lang="en-US" dirty="0" smtClean="0"/>
              <a:t>of the register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961757" y="3311345"/>
            <a:ext cx="306170" cy="33507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61072" y="4699828"/>
            <a:ext cx="306170" cy="33507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UCL: Property I Course Structure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630017"/>
            <a:ext cx="31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x 2 hour LECTURES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70649" y="2105360"/>
            <a:ext cx="3209465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 &amp; 2: Introduction: Property and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649" y="2570915"/>
            <a:ext cx="3209465" cy="4335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3 &amp; 4: Legal Estates and Interests; Equitable Interests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649" y="4405428"/>
            <a:ext cx="3965245" cy="418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11 &amp; 12: Co-ownership &amp; Family Homes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649" y="3004456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5: </a:t>
            </a:r>
            <a:r>
              <a:rPr lang="en-US" sz="1600" dirty="0" err="1" smtClean="0">
                <a:solidFill>
                  <a:schemeClr val="tx1"/>
                </a:solidFill>
              </a:rPr>
              <a:t>Licences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647" y="4834443"/>
            <a:ext cx="3209467" cy="477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13 &amp; 14: Proprietary Estoppel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647" y="5765546"/>
            <a:ext cx="3209465" cy="572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17 &amp; 18: Easements &amp; Freehold Covenants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0649" y="6337990"/>
            <a:ext cx="4301147" cy="298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19 &amp; 20: Review and Exam Preparation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9962" y="2105360"/>
          <a:ext cx="354710" cy="45307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213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70647" y="3270362"/>
            <a:ext cx="3965247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6: Creation and Transfer of Rights in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0647" y="3497375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7: Registration and its Effect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0649" y="3724388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8: Priorities in Registered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0649" y="3951401"/>
            <a:ext cx="5551449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9: Aspects of Priority Disputes – Consent and Overreaching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649" y="4178414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10: Assessing Land Registration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649" y="5311520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15: Mortgages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0649" y="5538533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16: Leases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UCL: Property I Course Structure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630017"/>
            <a:ext cx="31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x 2 hour LECTURES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70649" y="2105360"/>
            <a:ext cx="3209465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 &amp; 2: Introduction: Property and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649" y="2570915"/>
            <a:ext cx="3209465" cy="4335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3 &amp; 4: Legal Estates and Interests; Equitable Interests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649" y="4405428"/>
            <a:ext cx="3965245" cy="418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11 &amp; 12: Co-ownership &amp; Family Homes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649" y="3004456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5: </a:t>
            </a:r>
            <a:r>
              <a:rPr lang="en-US" sz="1600" dirty="0" err="1" smtClean="0">
                <a:solidFill>
                  <a:schemeClr val="tx1"/>
                </a:solidFill>
              </a:rPr>
              <a:t>Licences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647" y="4834443"/>
            <a:ext cx="3209467" cy="477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13 &amp; 14: Proprietary Estoppel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647" y="5765546"/>
            <a:ext cx="3209465" cy="572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17 &amp; 18: Easements &amp; Freehold Covenants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0649" y="6337990"/>
            <a:ext cx="4301147" cy="298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19 &amp; 20: Review and Exam Preparation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9962" y="2105360"/>
          <a:ext cx="354710" cy="45307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213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70647" y="3270362"/>
            <a:ext cx="3965247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6: Creation and Transfer of Rights in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0647" y="3497375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7: Registration and its Effect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0649" y="3724388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8: Priorities in Registered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0649" y="3951401"/>
            <a:ext cx="5551449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9: Aspects of Priority Disputes – Consent and Overreaching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649" y="4178414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10: Assessing Land Registration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649" y="5311520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15: Mortgages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0649" y="5538533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16: Leases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2098" y="3231469"/>
            <a:ext cx="2372139" cy="1173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Land Registration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(x 10 hrs)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164966" y="3398256"/>
            <a:ext cx="1149695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UCL: Property I Course Structure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630017"/>
            <a:ext cx="31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x 2 hour LECTURES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70649" y="2105360"/>
            <a:ext cx="3209465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 &amp; 2: Introduction: Property and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649" y="2570915"/>
            <a:ext cx="3209465" cy="4335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3 &amp; 4: Legal Estates and Interests; Equitable Interests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649" y="4405428"/>
            <a:ext cx="3209463" cy="418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11 &amp; 12: Co-ownership &amp; Homes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649" y="3004456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5: </a:t>
            </a:r>
            <a:r>
              <a:rPr lang="en-US" sz="1600" dirty="0" err="1" smtClean="0">
                <a:solidFill>
                  <a:schemeClr val="tx1"/>
                </a:solidFill>
              </a:rPr>
              <a:t>Licences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647" y="4834443"/>
            <a:ext cx="3209467" cy="477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13 &amp; 14: Proprietary Estoppel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647" y="5765546"/>
            <a:ext cx="3209465" cy="572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17 &amp; 18: Easements &amp; Freehold Covenants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0649" y="6337990"/>
            <a:ext cx="3209465" cy="298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19 &amp; 20: Review and Exam Prep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9962" y="2105360"/>
          <a:ext cx="354710" cy="45307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213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70647" y="3270362"/>
            <a:ext cx="3209467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6: Creation and Transfer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0647" y="3497375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7: Registration and its Effect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0649" y="3724388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8: Priorities in Registered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0649" y="3951401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9: Aspects of Priority Disputes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649" y="4178414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10: Assessing Land Registration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649" y="5311520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15: Mortgages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0649" y="5538533"/>
            <a:ext cx="3209465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16: Leases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273346" y="2164068"/>
          <a:ext cx="515567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5567"/>
              </a:tblGrid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12769" y="1736028"/>
            <a:ext cx="26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TUTORIALS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788913" y="3497375"/>
            <a:ext cx="2372139" cy="849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Land Registration (x 2)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UCL: Order of lectures on land registration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57200" y="1600200"/>
            <a:ext cx="3239522" cy="1893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 Creation and Transfer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55477" y="1600200"/>
            <a:ext cx="4831322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Starts with s 52 LPA</a:t>
            </a:r>
            <a:endParaRPr lang="en-US" sz="1500" dirty="0"/>
          </a:p>
        </p:txBody>
      </p:sp>
      <p:sp>
        <p:nvSpPr>
          <p:cNvPr id="8" name="Rounded Rectangle 7"/>
          <p:cNvSpPr/>
          <p:nvPr/>
        </p:nvSpPr>
        <p:spPr>
          <a:xfrm>
            <a:off x="3855478" y="2250341"/>
            <a:ext cx="4831322" cy="641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Detail of first registration not on syllabus</a:t>
            </a:r>
            <a:endParaRPr lang="en-US" sz="1500" dirty="0"/>
          </a:p>
        </p:txBody>
      </p:sp>
      <p:sp>
        <p:nvSpPr>
          <p:cNvPr id="9" name="Rounded Rectangle 8"/>
          <p:cNvSpPr/>
          <p:nvPr/>
        </p:nvSpPr>
        <p:spPr>
          <a:xfrm>
            <a:off x="3855477" y="3062474"/>
            <a:ext cx="4831321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Effect of failure to comply with formalities</a:t>
            </a:r>
            <a:endParaRPr lang="en-US" sz="15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3928188"/>
            <a:ext cx="3239522" cy="1819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 Effect of Registration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961757" y="3311345"/>
            <a:ext cx="306170" cy="33507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55478" y="3798818"/>
            <a:ext cx="4542073" cy="585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err="1" smtClean="0"/>
              <a:t>ss</a:t>
            </a:r>
            <a:r>
              <a:rPr lang="en-US" sz="1500" dirty="0" smtClean="0"/>
              <a:t> 58, 24, 23 LRA</a:t>
            </a:r>
            <a:endParaRPr lang="en-US" sz="1500" dirty="0"/>
          </a:p>
        </p:txBody>
      </p:sp>
      <p:sp>
        <p:nvSpPr>
          <p:cNvPr id="16" name="Content Placeholder 14"/>
          <p:cNvSpPr txBox="1">
            <a:spLocks/>
          </p:cNvSpPr>
          <p:nvPr/>
        </p:nvSpPr>
        <p:spPr>
          <a:xfrm>
            <a:off x="3855478" y="4577601"/>
            <a:ext cx="4542073" cy="585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of mistake and fraud: </a:t>
            </a:r>
            <a:r>
              <a:rPr lang="en-US" sz="1500" i="1" noProof="0" dirty="0" smtClean="0"/>
              <a:t>Walker v Burton, Swift 1st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4"/>
          <p:cNvSpPr txBox="1">
            <a:spLocks/>
          </p:cNvSpPr>
          <p:nvPr/>
        </p:nvSpPr>
        <p:spPr>
          <a:xfrm>
            <a:off x="3855477" y="5283927"/>
            <a:ext cx="4542073" cy="585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Restrictions on rectification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14"/>
          <p:cNvSpPr txBox="1">
            <a:spLocks/>
          </p:cNvSpPr>
          <p:nvPr/>
        </p:nvSpPr>
        <p:spPr>
          <a:xfrm>
            <a:off x="3855478" y="6040171"/>
            <a:ext cx="4542073" cy="585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Meaning of mistake: 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Baxter, </a:t>
            </a:r>
            <a:r>
              <a:rPr lang="en-US" sz="1500" i="1" dirty="0" smtClean="0"/>
              <a:t>Gold Harp</a:t>
            </a:r>
            <a:r>
              <a:rPr lang="en-US" sz="1500" dirty="0" smtClean="0"/>
              <a:t>, CP 227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UCL: Order of lectures on land registration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57200" y="1600200"/>
            <a:ext cx="3239522" cy="1893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 Priorities in Registered Land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55477" y="1600200"/>
            <a:ext cx="4831322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s 28 LRA; Timing question from </a:t>
            </a:r>
            <a:r>
              <a:rPr lang="en-US" sz="1500" dirty="0" err="1" smtClean="0"/>
              <a:t>eg</a:t>
            </a:r>
            <a:r>
              <a:rPr lang="en-US" sz="1500" dirty="0" smtClean="0"/>
              <a:t> </a:t>
            </a:r>
            <a:r>
              <a:rPr lang="en-US" sz="1500" i="1" dirty="0" err="1" smtClean="0"/>
              <a:t>Cann</a:t>
            </a:r>
            <a:endParaRPr lang="en-US" sz="1500" dirty="0"/>
          </a:p>
        </p:txBody>
      </p:sp>
      <p:sp>
        <p:nvSpPr>
          <p:cNvPr id="8" name="Rounded Rectangle 7"/>
          <p:cNvSpPr/>
          <p:nvPr/>
        </p:nvSpPr>
        <p:spPr>
          <a:xfrm>
            <a:off x="3855478" y="2250341"/>
            <a:ext cx="4831322" cy="641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s 29 LRA: </a:t>
            </a:r>
            <a:r>
              <a:rPr lang="en-US" sz="1500" i="1" dirty="0" err="1" smtClean="0"/>
              <a:t>Cann</a:t>
            </a:r>
            <a:r>
              <a:rPr lang="en-US" sz="1500" i="1" dirty="0" smtClean="0"/>
              <a:t>, Southern Pacific</a:t>
            </a:r>
            <a:endParaRPr lang="en-US" sz="1500" dirty="0"/>
          </a:p>
        </p:txBody>
      </p:sp>
      <p:sp>
        <p:nvSpPr>
          <p:cNvPr id="9" name="Rounded Rectangle 8"/>
          <p:cNvSpPr/>
          <p:nvPr/>
        </p:nvSpPr>
        <p:spPr>
          <a:xfrm>
            <a:off x="3855477" y="3062474"/>
            <a:ext cx="4831321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Overriding interests under </a:t>
            </a:r>
            <a:r>
              <a:rPr lang="en-US" sz="1500" dirty="0" err="1" smtClean="0"/>
              <a:t>Sch</a:t>
            </a:r>
            <a:r>
              <a:rPr lang="en-US" sz="1500" dirty="0" smtClean="0"/>
              <a:t> 3</a:t>
            </a:r>
            <a:endParaRPr lang="en-US" sz="15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3928188"/>
            <a:ext cx="3239522" cy="1819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9. Aspects of Priorities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961757" y="3311345"/>
            <a:ext cx="306170" cy="33507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55478" y="3928188"/>
            <a:ext cx="4542073" cy="585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Consent: </a:t>
            </a:r>
            <a:r>
              <a:rPr lang="en-US" sz="1500" i="1" dirty="0" err="1" smtClean="0"/>
              <a:t>Cann</a:t>
            </a:r>
            <a:r>
              <a:rPr lang="en-US" sz="1500" i="1" dirty="0" smtClean="0"/>
              <a:t>, </a:t>
            </a:r>
            <a:r>
              <a:rPr lang="en-US" sz="1500" i="1" dirty="0" err="1" smtClean="0"/>
              <a:t>Wishart</a:t>
            </a:r>
            <a:endParaRPr lang="en-US" sz="1500" dirty="0"/>
          </a:p>
        </p:txBody>
      </p:sp>
      <p:sp>
        <p:nvSpPr>
          <p:cNvPr id="16" name="Content Placeholder 14"/>
          <p:cNvSpPr txBox="1">
            <a:spLocks/>
          </p:cNvSpPr>
          <p:nvPr/>
        </p:nvSpPr>
        <p:spPr>
          <a:xfrm>
            <a:off x="3855478" y="4870115"/>
            <a:ext cx="4542073" cy="585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Overreaching: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500" i="1" dirty="0" smtClean="0"/>
              <a:t>Lambert, </a:t>
            </a:r>
            <a:r>
              <a:rPr lang="en-US" sz="1500" i="1" dirty="0" err="1" smtClean="0"/>
              <a:t>Sommer</a:t>
            </a:r>
            <a:r>
              <a:rPr lang="en-US" sz="1500" i="1" dirty="0" smtClean="0"/>
              <a:t>, </a:t>
            </a:r>
            <a:r>
              <a:rPr lang="en-US" sz="1500" dirty="0" err="1" smtClean="0"/>
              <a:t>Harpum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UCL: Order of lectures on land registration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57200" y="2715208"/>
            <a:ext cx="3239522" cy="1893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 Assessing Land Registration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55478" y="2715208"/>
            <a:ext cx="4831322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Title by Registration v Registration of Title</a:t>
            </a:r>
            <a:endParaRPr lang="en-US" sz="15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55477" y="3788229"/>
            <a:ext cx="4542073" cy="585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Revolution v “</a:t>
            </a:r>
            <a:r>
              <a:rPr lang="en-US" sz="1500" dirty="0" err="1" smtClean="0"/>
              <a:t>conveyancing</a:t>
            </a:r>
            <a:r>
              <a:rPr lang="en-US" sz="1500" dirty="0" smtClean="0"/>
              <a:t> machinery”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275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3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63774" y="2053474"/>
            <a:ext cx="2398734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Content: which substantive topics should be covered?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186712" y="1648583"/>
            <a:ext cx="1729770" cy="642648"/>
          </a:xfrm>
          <a:prstGeom prst="ellipse">
            <a:avLst/>
          </a:prstGeom>
          <a:solidFill>
            <a:srgbClr val="E2E9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First registration?</a:t>
            </a:r>
            <a:endParaRPr lang="en-US" sz="1300" dirty="0"/>
          </a:p>
        </p:txBody>
      </p:sp>
      <p:sp>
        <p:nvSpPr>
          <p:cNvPr id="24" name="Down Arrow 23"/>
          <p:cNvSpPr/>
          <p:nvPr/>
        </p:nvSpPr>
        <p:spPr>
          <a:xfrm rot="6881438">
            <a:off x="3427171" y="2728426"/>
            <a:ext cx="398757" cy="2042256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036" y="266804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72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lectures on land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57200" y="1600200"/>
            <a:ext cx="3239522" cy="1893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Building blocks of land registration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55477" y="1600200"/>
            <a:ext cx="4831322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The register</a:t>
            </a:r>
            <a:endParaRPr lang="en-US" sz="1500" dirty="0"/>
          </a:p>
        </p:txBody>
      </p:sp>
      <p:sp>
        <p:nvSpPr>
          <p:cNvPr id="8" name="Rounded Rectangle 7"/>
          <p:cNvSpPr/>
          <p:nvPr/>
        </p:nvSpPr>
        <p:spPr>
          <a:xfrm>
            <a:off x="3855478" y="2250341"/>
            <a:ext cx="4831322" cy="641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Registration and creation/disposition of interests in land</a:t>
            </a:r>
            <a:endParaRPr lang="en-US" sz="1500" dirty="0"/>
          </a:p>
        </p:txBody>
      </p:sp>
      <p:sp>
        <p:nvSpPr>
          <p:cNvPr id="9" name="Rounded Rectangle 8"/>
          <p:cNvSpPr/>
          <p:nvPr/>
        </p:nvSpPr>
        <p:spPr>
          <a:xfrm>
            <a:off x="3855478" y="2996277"/>
            <a:ext cx="4831321" cy="497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500" dirty="0"/>
              <a:t>Registered proprietor’s powers, and ‘restrictions’ limiting those powers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646418"/>
            <a:ext cx="3239522" cy="1150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Priority disputes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5028695"/>
            <a:ext cx="3239522" cy="1150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Conclusivity</a:t>
            </a:r>
            <a:r>
              <a:rPr lang="en-US" dirty="0" smtClean="0"/>
              <a:t> and alteration </a:t>
            </a:r>
          </a:p>
          <a:p>
            <a:pPr algn="ctr"/>
            <a:r>
              <a:rPr lang="en-US" dirty="0" smtClean="0"/>
              <a:t>of the register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961757" y="3311345"/>
            <a:ext cx="306170" cy="33507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61072" y="4699828"/>
            <a:ext cx="306170" cy="33507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Cambridge teaching system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9962" y="2105360"/>
          <a:ext cx="354710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30017"/>
            <a:ext cx="28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40 </a:t>
            </a:r>
            <a:r>
              <a:rPr lang="en-US" b="1" dirty="0" smtClean="0"/>
              <a:t>LECTURES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4922" y="1630017"/>
            <a:ext cx="26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SUPERVISIONS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92620" y="2105362"/>
          <a:ext cx="515567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5567"/>
              </a:tblGrid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43790" y="1485779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Black letter law: how much detail is appropriate?</a:t>
            </a:r>
            <a:endParaRPr lang="en-US" sz="1700" dirty="0"/>
          </a:p>
        </p:txBody>
      </p:sp>
      <p:sp>
        <p:nvSpPr>
          <p:cNvPr id="12" name="Oval 11"/>
          <p:cNvSpPr/>
          <p:nvPr/>
        </p:nvSpPr>
        <p:spPr>
          <a:xfrm>
            <a:off x="863774" y="2053474"/>
            <a:ext cx="2398734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Content: which substantive topics should be covered?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186712" y="1648583"/>
            <a:ext cx="1729770" cy="642648"/>
          </a:xfrm>
          <a:prstGeom prst="ellipse">
            <a:avLst/>
          </a:prstGeom>
          <a:solidFill>
            <a:srgbClr val="E2E9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First registration?</a:t>
            </a:r>
            <a:endParaRPr lang="en-US" sz="1300" dirty="0"/>
          </a:p>
        </p:txBody>
      </p:sp>
      <p:sp>
        <p:nvSpPr>
          <p:cNvPr id="24" name="Down Arrow 23"/>
          <p:cNvSpPr/>
          <p:nvPr/>
        </p:nvSpPr>
        <p:spPr>
          <a:xfrm rot="6881438">
            <a:off x="3427171" y="2728426"/>
            <a:ext cx="398757" cy="2042256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298079">
            <a:off x="4365700" y="2932932"/>
            <a:ext cx="398757" cy="1427307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036" y="266804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37039" y="1928891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3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43790" y="1485779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Black letter law: how much detail is appropriate?</a:t>
            </a:r>
            <a:endParaRPr lang="en-US" sz="1700" dirty="0"/>
          </a:p>
        </p:txBody>
      </p:sp>
      <p:sp>
        <p:nvSpPr>
          <p:cNvPr id="12" name="Oval 11"/>
          <p:cNvSpPr/>
          <p:nvPr/>
        </p:nvSpPr>
        <p:spPr>
          <a:xfrm>
            <a:off x="863774" y="2053474"/>
            <a:ext cx="2398734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Content: which substantive topics should be covered?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186712" y="1648583"/>
            <a:ext cx="1729770" cy="642648"/>
          </a:xfrm>
          <a:prstGeom prst="ellipse">
            <a:avLst/>
          </a:prstGeom>
          <a:solidFill>
            <a:srgbClr val="E2E9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First registration?</a:t>
            </a:r>
            <a:endParaRPr lang="en-US" sz="1300" dirty="0"/>
          </a:p>
        </p:txBody>
      </p:sp>
      <p:sp>
        <p:nvSpPr>
          <p:cNvPr id="18" name="Oval 17"/>
          <p:cNvSpPr/>
          <p:nvPr/>
        </p:nvSpPr>
        <p:spPr>
          <a:xfrm>
            <a:off x="5637486" y="1611005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is it best to teach the black letter law?</a:t>
            </a:r>
            <a:endParaRPr lang="en-US" sz="1700" dirty="0"/>
          </a:p>
        </p:txBody>
      </p:sp>
      <p:sp>
        <p:nvSpPr>
          <p:cNvPr id="19" name="Down Arrow 18"/>
          <p:cNvSpPr/>
          <p:nvPr/>
        </p:nvSpPr>
        <p:spPr>
          <a:xfrm rot="13815706">
            <a:off x="5343492" y="2587541"/>
            <a:ext cx="412542" cy="1558562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881438">
            <a:off x="3427171" y="2728426"/>
            <a:ext cx="398757" cy="2042256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298079">
            <a:off x="4365700" y="2932932"/>
            <a:ext cx="398757" cy="1427307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036" y="266804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37039" y="1928891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5637486" y="170672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9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conveyancing problem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96844" y="2075038"/>
            <a:ext cx="1020958" cy="83831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796844" y="3970471"/>
            <a:ext cx="1020958" cy="83831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4286031" y="3970471"/>
            <a:ext cx="1020958" cy="83831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3925" y="2913353"/>
            <a:ext cx="0" cy="1057118"/>
          </a:xfrm>
          <a:prstGeom prst="line">
            <a:avLst/>
          </a:prstGeom>
          <a:ln w="57150" cmpd="sng">
            <a:solidFill>
              <a:srgbClr val="B465BB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1817802" y="4389629"/>
            <a:ext cx="2468229" cy="4149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6526" cy="9906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Two ways by which X may have a right binding on B</a:t>
            </a:r>
            <a:endParaRPr lang="en-US" sz="3000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85616" y="3627000"/>
            <a:ext cx="3153734" cy="2322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X has a </a:t>
            </a:r>
            <a:r>
              <a:rPr lang="en-US" sz="2000" b="1" dirty="0" smtClean="0">
                <a:latin typeface="Arial"/>
                <a:cs typeface="Arial"/>
              </a:rPr>
              <a:t>pre-existing property right </a:t>
            </a:r>
            <a:r>
              <a:rPr lang="en-US" sz="2000" dirty="0" smtClean="0">
                <a:latin typeface="Arial"/>
                <a:cs typeface="Arial"/>
              </a:rPr>
              <a:t>which survives the disposition to B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93271" y="3627000"/>
            <a:ext cx="3153734" cy="2322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B’s conduct is such that X acquires a </a:t>
            </a: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new, direct right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against B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ight Arrow 5"/>
          <p:cNvSpPr/>
          <p:nvPr/>
        </p:nvSpPr>
        <p:spPr>
          <a:xfrm rot="2993048">
            <a:off x="4484933" y="2751758"/>
            <a:ext cx="1620069" cy="39313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097933">
            <a:off x="3122817" y="2744844"/>
            <a:ext cx="1568604" cy="38347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5362" y="1943036"/>
            <a:ext cx="566121" cy="581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6526" cy="9906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Two ways by which X may have a right binding on B</a:t>
            </a:r>
            <a:endParaRPr lang="en-US" sz="3000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57200" y="1685508"/>
            <a:ext cx="2550252" cy="2674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STAGE 1</a:t>
            </a:r>
          </a:p>
          <a:p>
            <a:pPr algn="ctr"/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Does X have a pre-existing property right which survives the disposition to B?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4874259"/>
            <a:ext cx="2550252" cy="18116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STAGE 2</a:t>
            </a:r>
          </a:p>
          <a:p>
            <a:pPr algn="ctr"/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Has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B behaved in such a manner as to bring himself under a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 direct obligation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towards X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97932" y="4619624"/>
            <a:ext cx="8511276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314297" y="1685508"/>
            <a:ext cx="5372503" cy="640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(a)	Establish </a:t>
            </a:r>
            <a:r>
              <a:rPr lang="en-US" sz="1600" dirty="0">
                <a:latin typeface="Arial"/>
                <a:cs typeface="Arial"/>
              </a:rPr>
              <a:t>that X has a </a:t>
            </a:r>
            <a:r>
              <a:rPr lang="en-US" sz="1600" dirty="0" smtClean="0">
                <a:latin typeface="Arial"/>
                <a:cs typeface="Arial"/>
              </a:rPr>
              <a:t>pre-existing property 	right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14297" y="2611489"/>
            <a:ext cx="5372503" cy="516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(b)	Establish that X’s right </a:t>
            </a:r>
            <a:r>
              <a:rPr lang="en-US" sz="1600" dirty="0">
                <a:latin typeface="Arial"/>
                <a:cs typeface="Arial"/>
              </a:rPr>
              <a:t>has </a:t>
            </a:r>
            <a:r>
              <a:rPr lang="en-US" sz="1600" dirty="0" smtClean="0">
                <a:latin typeface="Arial"/>
                <a:cs typeface="Arial"/>
              </a:rPr>
              <a:t>not been 	overreached by the 	conveyance to B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14297" y="3406458"/>
            <a:ext cx="5372503" cy="9530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(c)	Apply </a:t>
            </a:r>
            <a:r>
              <a:rPr lang="en-US" sz="1600" dirty="0">
                <a:latin typeface="Arial"/>
                <a:cs typeface="Arial"/>
              </a:rPr>
              <a:t>the LRA 2002 priorities rules (</a:t>
            </a:r>
            <a:r>
              <a:rPr lang="en-US" sz="1600" dirty="0" err="1">
                <a:latin typeface="Arial"/>
                <a:cs typeface="Arial"/>
              </a:rPr>
              <a:t>ss</a:t>
            </a:r>
            <a:r>
              <a:rPr lang="en-US" sz="1600" dirty="0">
                <a:latin typeface="Arial"/>
                <a:cs typeface="Arial"/>
              </a:rPr>
              <a:t> 28-29 </a:t>
            </a:r>
            <a:r>
              <a:rPr lang="en-US" sz="1600" dirty="0" smtClean="0">
                <a:latin typeface="Arial"/>
                <a:cs typeface="Arial"/>
              </a:rPr>
              <a:t>	and </a:t>
            </a:r>
            <a:r>
              <a:rPr lang="en-US" sz="1600" dirty="0" err="1">
                <a:latin typeface="Arial"/>
                <a:cs typeface="Arial"/>
              </a:rPr>
              <a:t>Sched</a:t>
            </a:r>
            <a:r>
              <a:rPr lang="en-US" sz="1600" dirty="0">
                <a:latin typeface="Arial"/>
                <a:cs typeface="Arial"/>
              </a:rPr>
              <a:t> 3</a:t>
            </a:r>
            <a:r>
              <a:rPr lang="en-US" sz="1600" dirty="0" smtClean="0">
                <a:latin typeface="Arial"/>
                <a:cs typeface="Arial"/>
              </a:rPr>
              <a:t>) to assess whether X’s right 	binds B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479495" y="2201730"/>
            <a:ext cx="237473" cy="34856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479495" y="3057896"/>
            <a:ext cx="237473" cy="34856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6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 rot="7760097">
            <a:off x="3404075" y="5013801"/>
            <a:ext cx="221392" cy="888726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643652">
            <a:off x="3494946" y="3142633"/>
            <a:ext cx="227609" cy="9889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643652">
            <a:off x="5503627" y="4697555"/>
            <a:ext cx="227609" cy="988966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922910">
            <a:off x="5222014" y="2776215"/>
            <a:ext cx="247096" cy="141538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8922910">
            <a:off x="6630890" y="4340763"/>
            <a:ext cx="180175" cy="141538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LRA 2002 priorities rules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03216" y="2712925"/>
            <a:ext cx="2942173" cy="679041"/>
          </a:xfrm>
          <a:prstGeom prst="roundRect">
            <a:avLst/>
          </a:prstGeom>
          <a:solidFill>
            <a:srgbClr val="C96D0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Does the disposition from A to B trigger s 29?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00913" y="1710177"/>
            <a:ext cx="2942173" cy="679041"/>
          </a:xfrm>
          <a:prstGeom prst="roundRect">
            <a:avLst/>
          </a:prstGeom>
          <a:solidFill>
            <a:srgbClr val="4D4D7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Apply s 28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(‘Basic rule’ - first in time)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39477" y="2389218"/>
            <a:ext cx="276087" cy="3237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00921" y="4027422"/>
            <a:ext cx="2528862" cy="1107795"/>
          </a:xfrm>
          <a:prstGeom prst="roundRect">
            <a:avLst/>
          </a:prstGeom>
          <a:solidFill>
            <a:srgbClr val="4D4D7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The order of priorities is determined by s 28 (first in time rule)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71525" y="5582344"/>
            <a:ext cx="2400949" cy="900501"/>
          </a:xfrm>
          <a:prstGeom prst="roundRect">
            <a:avLst/>
          </a:prstGeom>
          <a:solidFill>
            <a:srgbClr val="4D4D7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The priority of X’s interest is preserved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90233" y="5582344"/>
            <a:ext cx="2146853" cy="900501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X’s interest is ‘postponed’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1641" y="4958363"/>
            <a:ext cx="644844" cy="2650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5398242" y="3448119"/>
            <a:ext cx="644844" cy="2650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6730187" y="4958363"/>
            <a:ext cx="644844" cy="2650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3266212" y="3448119"/>
            <a:ext cx="644844" cy="2650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3100911" y="2712925"/>
            <a:ext cx="2942173" cy="679041"/>
          </a:xfrm>
          <a:prstGeom prst="roundRect">
            <a:avLst/>
          </a:prstGeom>
          <a:solidFill>
            <a:srgbClr val="4D4D7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Does the disposition from A to B trigger s 29?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00963" y="4027422"/>
            <a:ext cx="2146853" cy="90050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Is X’s interest ‘protected’?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322684" y="3114583"/>
            <a:ext cx="2586649" cy="152350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best to deal with conflicting views on statutory provisions?</a:t>
            </a:r>
            <a:endParaRPr lang="en-US" sz="1700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5517257" y="3215632"/>
            <a:ext cx="398757" cy="1554968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43790" y="1485779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Black letter law: how much detail is appropriate?</a:t>
            </a:r>
            <a:endParaRPr lang="en-US" sz="1700" dirty="0"/>
          </a:p>
        </p:txBody>
      </p:sp>
      <p:sp>
        <p:nvSpPr>
          <p:cNvPr id="12" name="Oval 11"/>
          <p:cNvSpPr/>
          <p:nvPr/>
        </p:nvSpPr>
        <p:spPr>
          <a:xfrm>
            <a:off x="863774" y="2053474"/>
            <a:ext cx="2398734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Content: which substantive topics should be covered?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186712" y="1648583"/>
            <a:ext cx="1729770" cy="642648"/>
          </a:xfrm>
          <a:prstGeom prst="ellipse">
            <a:avLst/>
          </a:prstGeom>
          <a:solidFill>
            <a:srgbClr val="E2E9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First registration?</a:t>
            </a:r>
            <a:endParaRPr lang="en-US" sz="1300" dirty="0"/>
          </a:p>
        </p:txBody>
      </p:sp>
      <p:sp>
        <p:nvSpPr>
          <p:cNvPr id="18" name="Oval 17"/>
          <p:cNvSpPr/>
          <p:nvPr/>
        </p:nvSpPr>
        <p:spPr>
          <a:xfrm>
            <a:off x="5637486" y="1611005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is it best to teach the black letter law?</a:t>
            </a:r>
            <a:endParaRPr lang="en-US" sz="1700" dirty="0"/>
          </a:p>
        </p:txBody>
      </p:sp>
      <p:sp>
        <p:nvSpPr>
          <p:cNvPr id="19" name="Down Arrow 18"/>
          <p:cNvSpPr/>
          <p:nvPr/>
        </p:nvSpPr>
        <p:spPr>
          <a:xfrm rot="13815706">
            <a:off x="5343492" y="2587541"/>
            <a:ext cx="412542" cy="1558562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881438">
            <a:off x="3427171" y="2728426"/>
            <a:ext cx="398757" cy="2042256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298079">
            <a:off x="4365700" y="2932932"/>
            <a:ext cx="398757" cy="1427307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036" y="266804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37039" y="1928891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5637486" y="170672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6236552" y="3289817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1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322684" y="3114583"/>
            <a:ext cx="2586649" cy="152350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best to deal with conflicting views on statutory provisions?</a:t>
            </a:r>
            <a:endParaRPr lang="en-US" sz="1700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5517257" y="3215632"/>
            <a:ext cx="398757" cy="1554968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43790" y="1485779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Black letter law: how much detail is appropriate?</a:t>
            </a:r>
            <a:endParaRPr lang="en-US" sz="1700" dirty="0"/>
          </a:p>
        </p:txBody>
      </p:sp>
      <p:sp>
        <p:nvSpPr>
          <p:cNvPr id="10" name="Oval 9"/>
          <p:cNvSpPr/>
          <p:nvPr/>
        </p:nvSpPr>
        <p:spPr>
          <a:xfrm>
            <a:off x="6633748" y="4671674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How much theory (and of what type) is appropriate?</a:t>
            </a:r>
          </a:p>
        </p:txBody>
      </p:sp>
      <p:sp>
        <p:nvSpPr>
          <p:cNvPr id="12" name="Oval 11"/>
          <p:cNvSpPr/>
          <p:nvPr/>
        </p:nvSpPr>
        <p:spPr>
          <a:xfrm>
            <a:off x="863774" y="2053474"/>
            <a:ext cx="2398734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Content: which substantive topics should be covered?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186712" y="1648583"/>
            <a:ext cx="1729770" cy="642648"/>
          </a:xfrm>
          <a:prstGeom prst="ellipse">
            <a:avLst/>
          </a:prstGeom>
          <a:solidFill>
            <a:srgbClr val="E2E9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First registration?</a:t>
            </a:r>
            <a:endParaRPr lang="en-US" sz="1300" dirty="0"/>
          </a:p>
        </p:txBody>
      </p:sp>
      <p:sp>
        <p:nvSpPr>
          <p:cNvPr id="18" name="Oval 17"/>
          <p:cNvSpPr/>
          <p:nvPr/>
        </p:nvSpPr>
        <p:spPr>
          <a:xfrm>
            <a:off x="5637486" y="1611005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is it best to teach the black letter law?</a:t>
            </a:r>
            <a:endParaRPr lang="en-US" sz="1700" dirty="0"/>
          </a:p>
        </p:txBody>
      </p:sp>
      <p:sp>
        <p:nvSpPr>
          <p:cNvPr id="19" name="Down Arrow 18"/>
          <p:cNvSpPr/>
          <p:nvPr/>
        </p:nvSpPr>
        <p:spPr>
          <a:xfrm rot="13815706">
            <a:off x="5343492" y="2587541"/>
            <a:ext cx="412542" cy="1558562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7505652">
            <a:off x="5604024" y="3588987"/>
            <a:ext cx="398757" cy="2240693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881438">
            <a:off x="3427171" y="2728426"/>
            <a:ext cx="398757" cy="2042256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298079">
            <a:off x="4365700" y="2932932"/>
            <a:ext cx="398757" cy="1427307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036" y="266804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37039" y="1928891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5637486" y="170672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6863992" y="467167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4" name="Oval 33"/>
          <p:cNvSpPr/>
          <p:nvPr/>
        </p:nvSpPr>
        <p:spPr>
          <a:xfrm>
            <a:off x="6236552" y="3289817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4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conveyancing problem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96844" y="2075038"/>
            <a:ext cx="1020958" cy="83831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796844" y="3970471"/>
            <a:ext cx="1020958" cy="83831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4286031" y="3970471"/>
            <a:ext cx="1020958" cy="83831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3925" y="2913353"/>
            <a:ext cx="0" cy="1057118"/>
          </a:xfrm>
          <a:prstGeom prst="line">
            <a:avLst/>
          </a:prstGeom>
          <a:ln w="57150" cmpd="sng">
            <a:solidFill>
              <a:srgbClr val="B465BB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1817802" y="4389629"/>
            <a:ext cx="2468229" cy="4149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25689" y="4292001"/>
            <a:ext cx="2187981" cy="84900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Dynamic security of title</a:t>
            </a:r>
            <a:endParaRPr lang="en-US" sz="1700" dirty="0"/>
          </a:p>
        </p:txBody>
      </p:sp>
      <p:sp>
        <p:nvSpPr>
          <p:cNvPr id="11" name="Oval 10"/>
          <p:cNvSpPr/>
          <p:nvPr/>
        </p:nvSpPr>
        <p:spPr>
          <a:xfrm>
            <a:off x="1682456" y="2402048"/>
            <a:ext cx="2081483" cy="84900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Static security of title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059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322684" y="3114583"/>
            <a:ext cx="2586649" cy="152350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best to deal with conflicting views on statutory provisions?</a:t>
            </a:r>
            <a:endParaRPr lang="en-US" sz="1700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5517257" y="3215632"/>
            <a:ext cx="398757" cy="1554968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317540" y="5342047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By what point of reference might the LRA system be evaluated?</a:t>
            </a:r>
            <a:endParaRPr lang="en-US" sz="1700" dirty="0"/>
          </a:p>
        </p:txBody>
      </p:sp>
      <p:sp>
        <p:nvSpPr>
          <p:cNvPr id="9" name="Oval 8"/>
          <p:cNvSpPr/>
          <p:nvPr/>
        </p:nvSpPr>
        <p:spPr>
          <a:xfrm>
            <a:off x="3143790" y="1485779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Black letter law: how much detail is appropriate?</a:t>
            </a:r>
            <a:endParaRPr lang="en-US" sz="1700" dirty="0"/>
          </a:p>
        </p:txBody>
      </p:sp>
      <p:sp>
        <p:nvSpPr>
          <p:cNvPr id="10" name="Oval 9"/>
          <p:cNvSpPr/>
          <p:nvPr/>
        </p:nvSpPr>
        <p:spPr>
          <a:xfrm>
            <a:off x="6633748" y="4671674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How much theory (and of what type) is appropriate?</a:t>
            </a:r>
          </a:p>
        </p:txBody>
      </p:sp>
      <p:sp>
        <p:nvSpPr>
          <p:cNvPr id="12" name="Oval 11"/>
          <p:cNvSpPr/>
          <p:nvPr/>
        </p:nvSpPr>
        <p:spPr>
          <a:xfrm>
            <a:off x="863774" y="2053474"/>
            <a:ext cx="2398734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Content: which substantive topics should be covered?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186712" y="1648583"/>
            <a:ext cx="1729770" cy="642648"/>
          </a:xfrm>
          <a:prstGeom prst="ellipse">
            <a:avLst/>
          </a:prstGeom>
          <a:solidFill>
            <a:srgbClr val="E2E9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First registration?</a:t>
            </a:r>
            <a:endParaRPr lang="en-US" sz="1300" dirty="0"/>
          </a:p>
        </p:txBody>
      </p:sp>
      <p:sp>
        <p:nvSpPr>
          <p:cNvPr id="18" name="Oval 17"/>
          <p:cNvSpPr/>
          <p:nvPr/>
        </p:nvSpPr>
        <p:spPr>
          <a:xfrm>
            <a:off x="5637486" y="1611005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is it best to teach the black letter law?</a:t>
            </a:r>
            <a:endParaRPr lang="en-US" sz="1700" dirty="0"/>
          </a:p>
        </p:txBody>
      </p:sp>
      <p:sp>
        <p:nvSpPr>
          <p:cNvPr id="19" name="Down Arrow 18"/>
          <p:cNvSpPr/>
          <p:nvPr/>
        </p:nvSpPr>
        <p:spPr>
          <a:xfrm rot="13815706">
            <a:off x="5343492" y="2587541"/>
            <a:ext cx="412542" cy="1558562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7505652">
            <a:off x="5604024" y="3588987"/>
            <a:ext cx="398757" cy="2240693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881438">
            <a:off x="3427171" y="2728426"/>
            <a:ext cx="398757" cy="2042256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298079">
            <a:off x="4365700" y="2932932"/>
            <a:ext cx="398757" cy="1427307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036" y="266804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37039" y="1928891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5637486" y="170672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4498801" y="518590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236552" y="3289817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Down Arrow 34"/>
          <p:cNvSpPr/>
          <p:nvPr/>
        </p:nvSpPr>
        <p:spPr>
          <a:xfrm rot="19167810">
            <a:off x="4972397" y="3951879"/>
            <a:ext cx="398757" cy="1752661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6863992" y="467167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37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UCL teaching system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9962" y="2105360"/>
          <a:ext cx="354710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  <a:tr h="22413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30017"/>
            <a:ext cx="28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x 2hr LECTURES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4922" y="1630017"/>
            <a:ext cx="26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TUTORIALS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92620" y="2105362"/>
          <a:ext cx="515567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5567"/>
              </a:tblGrid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322684" y="3114583"/>
            <a:ext cx="2586649" cy="152350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best to deal with conflicting views on statutory provisions?</a:t>
            </a:r>
            <a:endParaRPr lang="en-US" sz="1700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5517257" y="3215632"/>
            <a:ext cx="398757" cy="1554968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317540" y="5342047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By what point of reference might the LRA system be evaluated?</a:t>
            </a:r>
            <a:endParaRPr lang="en-US" sz="1700" dirty="0"/>
          </a:p>
        </p:txBody>
      </p:sp>
      <p:sp>
        <p:nvSpPr>
          <p:cNvPr id="9" name="Oval 8"/>
          <p:cNvSpPr/>
          <p:nvPr/>
        </p:nvSpPr>
        <p:spPr>
          <a:xfrm>
            <a:off x="3143790" y="1485779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Black letter law: how much detail is appropriate?</a:t>
            </a:r>
            <a:endParaRPr lang="en-US" sz="1700" dirty="0"/>
          </a:p>
        </p:txBody>
      </p:sp>
      <p:sp>
        <p:nvSpPr>
          <p:cNvPr id="10" name="Oval 9"/>
          <p:cNvSpPr/>
          <p:nvPr/>
        </p:nvSpPr>
        <p:spPr>
          <a:xfrm>
            <a:off x="6633748" y="4671674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How much theory (and of what type) is appropriate?</a:t>
            </a:r>
          </a:p>
        </p:txBody>
      </p:sp>
      <p:sp>
        <p:nvSpPr>
          <p:cNvPr id="12" name="Oval 11"/>
          <p:cNvSpPr/>
          <p:nvPr/>
        </p:nvSpPr>
        <p:spPr>
          <a:xfrm>
            <a:off x="863774" y="2053474"/>
            <a:ext cx="2398734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Content: which substantive topics should be covered?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186712" y="1648583"/>
            <a:ext cx="1729770" cy="642648"/>
          </a:xfrm>
          <a:prstGeom prst="ellipse">
            <a:avLst/>
          </a:prstGeom>
          <a:solidFill>
            <a:srgbClr val="E2E9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First registration?</a:t>
            </a:r>
            <a:endParaRPr lang="en-US" sz="1300" dirty="0"/>
          </a:p>
        </p:txBody>
      </p:sp>
      <p:sp>
        <p:nvSpPr>
          <p:cNvPr id="14" name="Oval 13"/>
          <p:cNvSpPr/>
          <p:nvPr/>
        </p:nvSpPr>
        <p:spPr>
          <a:xfrm>
            <a:off x="1783257" y="5226118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can students</a:t>
            </a:r>
            <a:r>
              <a:rPr lang="en-US" sz="1700" dirty="0"/>
              <a:t>’ </a:t>
            </a:r>
            <a:r>
              <a:rPr lang="en-US" sz="1700" dirty="0" smtClean="0"/>
              <a:t>interest be generated and maintained?</a:t>
            </a:r>
            <a:endParaRPr lang="en-US" sz="1700" dirty="0"/>
          </a:p>
        </p:txBody>
      </p:sp>
      <p:sp>
        <p:nvSpPr>
          <p:cNvPr id="18" name="Oval 17"/>
          <p:cNvSpPr/>
          <p:nvPr/>
        </p:nvSpPr>
        <p:spPr>
          <a:xfrm>
            <a:off x="5637486" y="1611005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is it best to teach the black letter law?</a:t>
            </a:r>
            <a:endParaRPr lang="en-US" sz="1700" dirty="0"/>
          </a:p>
        </p:txBody>
      </p:sp>
      <p:sp>
        <p:nvSpPr>
          <p:cNvPr id="19" name="Down Arrow 18"/>
          <p:cNvSpPr/>
          <p:nvPr/>
        </p:nvSpPr>
        <p:spPr>
          <a:xfrm rot="13815706">
            <a:off x="5343492" y="2587541"/>
            <a:ext cx="412542" cy="1558562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7505652">
            <a:off x="5604024" y="3588987"/>
            <a:ext cx="398757" cy="2240693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2543178">
            <a:off x="3797711" y="4016151"/>
            <a:ext cx="398757" cy="1668020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881438">
            <a:off x="3427171" y="2728426"/>
            <a:ext cx="398757" cy="2042256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298079">
            <a:off x="4365700" y="2932932"/>
            <a:ext cx="398757" cy="1427307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036" y="266804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37039" y="1928891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5637486" y="170672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4498801" y="518590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557788" y="5592323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</a:p>
        </p:txBody>
      </p:sp>
      <p:sp>
        <p:nvSpPr>
          <p:cNvPr id="34" name="Oval 33"/>
          <p:cNvSpPr/>
          <p:nvPr/>
        </p:nvSpPr>
        <p:spPr>
          <a:xfrm>
            <a:off x="6236552" y="3289817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Down Arrow 34"/>
          <p:cNvSpPr/>
          <p:nvPr/>
        </p:nvSpPr>
        <p:spPr>
          <a:xfrm rot="19167810">
            <a:off x="4972397" y="3951879"/>
            <a:ext cx="398757" cy="1752661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6863992" y="467167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6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Introducing a core dilemma to the students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86692" y="3272692"/>
            <a:ext cx="840154" cy="68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sp>
        <p:nvSpPr>
          <p:cNvPr id="6" name="Rounded Rectangle 5"/>
          <p:cNvSpPr/>
          <p:nvPr/>
        </p:nvSpPr>
        <p:spPr>
          <a:xfrm>
            <a:off x="3591169" y="3272692"/>
            <a:ext cx="840154" cy="68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B</a:t>
            </a:r>
            <a:endParaRPr lang="en-US" sz="3000" dirty="0"/>
          </a:p>
        </p:txBody>
      </p:sp>
      <p:sp>
        <p:nvSpPr>
          <p:cNvPr id="8" name="Right Arrow 7"/>
          <p:cNvSpPr/>
          <p:nvPr/>
        </p:nvSpPr>
        <p:spPr>
          <a:xfrm>
            <a:off x="1826845" y="3477845"/>
            <a:ext cx="1764323" cy="302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88222" y="3350846"/>
            <a:ext cx="599830" cy="566614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88222" y="3350845"/>
            <a:ext cx="683846" cy="56661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Introducing a core dilemma to the students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86692" y="3272692"/>
            <a:ext cx="840154" cy="68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sp>
        <p:nvSpPr>
          <p:cNvPr id="6" name="Rounded Rectangle 5"/>
          <p:cNvSpPr/>
          <p:nvPr/>
        </p:nvSpPr>
        <p:spPr>
          <a:xfrm>
            <a:off x="3591169" y="3272692"/>
            <a:ext cx="840154" cy="68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B</a:t>
            </a:r>
            <a:endParaRPr lang="en-U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6336323" y="3272692"/>
            <a:ext cx="840154" cy="68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8" name="Right Arrow 7"/>
          <p:cNvSpPr/>
          <p:nvPr/>
        </p:nvSpPr>
        <p:spPr>
          <a:xfrm>
            <a:off x="1826845" y="3477845"/>
            <a:ext cx="1764323" cy="302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31323" y="3477845"/>
            <a:ext cx="1905000" cy="302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88222" y="3350846"/>
            <a:ext cx="599830" cy="566614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88222" y="3350845"/>
            <a:ext cx="683846" cy="56661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Walker v Burton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894" t="-2604" r="7004" b="9766"/>
          <a:stretch/>
        </p:blipFill>
        <p:spPr>
          <a:xfrm>
            <a:off x="457200" y="1758950"/>
            <a:ext cx="8229600" cy="4527550"/>
          </a:xfrm>
        </p:spPr>
      </p:pic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7224" r="13650" b="40625"/>
          <a:stretch/>
        </p:blipFill>
        <p:spPr>
          <a:xfrm>
            <a:off x="972282" y="2289181"/>
            <a:ext cx="1564407" cy="217169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6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57000"/>
          </a:blip>
          <a:srcRect l="4894" t="-2604" r="7004" b="9766"/>
          <a:stretch/>
        </p:blipFill>
        <p:spPr>
          <a:xfrm>
            <a:off x="457200" y="1758950"/>
            <a:ext cx="8229600" cy="4527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Walker v Burton</a:t>
            </a:r>
            <a:endParaRPr lang="en-US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05694" y="3096865"/>
            <a:ext cx="1592384" cy="1064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No-one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200770" y="3096865"/>
            <a:ext cx="1529863" cy="1064846"/>
          </a:xfrm>
          <a:prstGeom prst="roundRect">
            <a:avLst/>
          </a:prstGeom>
          <a:ln w="76200" cmpd="sng">
            <a:solidFill>
              <a:srgbClr val="66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RP (couple)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2436445" y="3477845"/>
            <a:ext cx="1709616" cy="30284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003061" y="3359665"/>
            <a:ext cx="599830" cy="566614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03061" y="3359665"/>
            <a:ext cx="683846" cy="56661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27224" r="13650" b="40625"/>
          <a:stretch/>
        </p:blipFill>
        <p:spPr>
          <a:xfrm>
            <a:off x="4517235" y="4290743"/>
            <a:ext cx="1047810" cy="1454559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50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322684" y="3114583"/>
            <a:ext cx="2586649" cy="152350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best to deal with conflicting views on statutory provisions?</a:t>
            </a:r>
            <a:endParaRPr lang="en-US" sz="1700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5517257" y="3215632"/>
            <a:ext cx="398757" cy="1554968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8 Key Challenges Concerning Teaching Land Registration</a:t>
            </a: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317540" y="5342047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By what point of reference might the LRA system be evaluated?</a:t>
            </a:r>
            <a:endParaRPr lang="en-US" sz="1700" dirty="0"/>
          </a:p>
        </p:txBody>
      </p:sp>
      <p:sp>
        <p:nvSpPr>
          <p:cNvPr id="9" name="Oval 8"/>
          <p:cNvSpPr/>
          <p:nvPr/>
        </p:nvSpPr>
        <p:spPr>
          <a:xfrm>
            <a:off x="3143790" y="1485779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Black letter law: how much detail is appropriate?</a:t>
            </a:r>
            <a:endParaRPr lang="en-US" sz="1700" dirty="0"/>
          </a:p>
        </p:txBody>
      </p:sp>
      <p:sp>
        <p:nvSpPr>
          <p:cNvPr id="10" name="Oval 9"/>
          <p:cNvSpPr/>
          <p:nvPr/>
        </p:nvSpPr>
        <p:spPr>
          <a:xfrm>
            <a:off x="6633748" y="4671674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How much theory (and of what type) is appropriate?</a:t>
            </a:r>
          </a:p>
        </p:txBody>
      </p:sp>
      <p:sp>
        <p:nvSpPr>
          <p:cNvPr id="12" name="Oval 11"/>
          <p:cNvSpPr/>
          <p:nvPr/>
        </p:nvSpPr>
        <p:spPr>
          <a:xfrm>
            <a:off x="863774" y="2053474"/>
            <a:ext cx="2398734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Content: which substantive topics should be covered?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186712" y="1648583"/>
            <a:ext cx="1729770" cy="642648"/>
          </a:xfrm>
          <a:prstGeom prst="ellipse">
            <a:avLst/>
          </a:prstGeom>
          <a:solidFill>
            <a:srgbClr val="E2E9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First registration?</a:t>
            </a:r>
            <a:endParaRPr lang="en-US" sz="1300" dirty="0"/>
          </a:p>
        </p:txBody>
      </p:sp>
      <p:sp>
        <p:nvSpPr>
          <p:cNvPr id="14" name="Oval 13"/>
          <p:cNvSpPr/>
          <p:nvPr/>
        </p:nvSpPr>
        <p:spPr>
          <a:xfrm>
            <a:off x="1783257" y="5226118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can students</a:t>
            </a:r>
            <a:r>
              <a:rPr lang="en-US" sz="1700" dirty="0"/>
              <a:t>’ </a:t>
            </a:r>
            <a:r>
              <a:rPr lang="en-US" sz="1700" dirty="0" smtClean="0"/>
              <a:t>interest be generated and maintained?</a:t>
            </a:r>
            <a:endParaRPr lang="en-US" sz="1700" dirty="0"/>
          </a:p>
        </p:txBody>
      </p:sp>
      <p:sp>
        <p:nvSpPr>
          <p:cNvPr id="16" name="Oval 15"/>
          <p:cNvSpPr/>
          <p:nvPr/>
        </p:nvSpPr>
        <p:spPr>
          <a:xfrm>
            <a:off x="334679" y="3614376"/>
            <a:ext cx="2361231" cy="186843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Problem of no assumed knowledge of </a:t>
            </a:r>
            <a:r>
              <a:rPr lang="en-US" sz="1700" smtClean="0"/>
              <a:t>future interlinking topics</a:t>
            </a:r>
            <a:endParaRPr lang="en-US" sz="1700" dirty="0"/>
          </a:p>
        </p:txBody>
      </p:sp>
      <p:sp>
        <p:nvSpPr>
          <p:cNvPr id="18" name="Oval 17"/>
          <p:cNvSpPr/>
          <p:nvPr/>
        </p:nvSpPr>
        <p:spPr>
          <a:xfrm>
            <a:off x="5637486" y="1611005"/>
            <a:ext cx="2453013" cy="1529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is it best to teach the black letter law?</a:t>
            </a:r>
            <a:endParaRPr lang="en-US" sz="1700" dirty="0"/>
          </a:p>
        </p:txBody>
      </p:sp>
      <p:sp>
        <p:nvSpPr>
          <p:cNvPr id="19" name="Down Arrow 18"/>
          <p:cNvSpPr/>
          <p:nvPr/>
        </p:nvSpPr>
        <p:spPr>
          <a:xfrm rot="13815706">
            <a:off x="5343492" y="2587541"/>
            <a:ext cx="412542" cy="1558562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7505652">
            <a:off x="5604024" y="3588987"/>
            <a:ext cx="398757" cy="2240693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2543178">
            <a:off x="3797711" y="4016151"/>
            <a:ext cx="398757" cy="1668020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4856197">
            <a:off x="2862834" y="3680251"/>
            <a:ext cx="398757" cy="1355318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881438">
            <a:off x="3427171" y="2728426"/>
            <a:ext cx="398757" cy="2042256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298079">
            <a:off x="4365700" y="2932932"/>
            <a:ext cx="398757" cy="1427307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036" y="266804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37039" y="1928891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5637486" y="170672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4498801" y="518590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557788" y="5592323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</a:p>
        </p:txBody>
      </p:sp>
      <p:sp>
        <p:nvSpPr>
          <p:cNvPr id="33" name="Oval 32"/>
          <p:cNvSpPr/>
          <p:nvPr/>
        </p:nvSpPr>
        <p:spPr>
          <a:xfrm>
            <a:off x="343118" y="3882270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236552" y="3289817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Down Arrow 34"/>
          <p:cNvSpPr/>
          <p:nvPr/>
        </p:nvSpPr>
        <p:spPr>
          <a:xfrm rot="19167810">
            <a:off x="4972397" y="3951879"/>
            <a:ext cx="398757" cy="1752661"/>
          </a:xfrm>
          <a:prstGeom prst="downArrow">
            <a:avLst>
              <a:gd name="adj1" fmla="val 4142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99564" y="3604029"/>
            <a:ext cx="2455100" cy="1135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36" name="Oval 35"/>
          <p:cNvSpPr/>
          <p:nvPr/>
        </p:nvSpPr>
        <p:spPr>
          <a:xfrm>
            <a:off x="6863992" y="4671674"/>
            <a:ext cx="450937" cy="4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84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Law Course Structure (Cambridge)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9962" y="2105360"/>
          <a:ext cx="354710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30017"/>
            <a:ext cx="28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40 LECTURES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15574" y="2105360"/>
            <a:ext cx="5175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in the order of topics should land registration best be positioned?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4146" y="1630011"/>
            <a:ext cx="559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 fundamental course design dilemma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39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Law Course Structure (Cambridge)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9962" y="2105360"/>
          <a:ext cx="354710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30017"/>
            <a:ext cx="28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40 LECTURES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15574" y="2105360"/>
            <a:ext cx="5175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in the order of topics should land registration best be positioned?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146" y="2855617"/>
            <a:ext cx="4220306" cy="2982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5575" y="1630011"/>
            <a:ext cx="446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fundamental course design dilemma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33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Law Course Structure (Cambridge)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630017"/>
            <a:ext cx="31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40 LECTURES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70649" y="2105360"/>
            <a:ext cx="2372139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Introduction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649" y="2570915"/>
            <a:ext cx="2372139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Adverse Possession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649" y="3033014"/>
            <a:ext cx="2372139" cy="849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Land Registration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648" y="3921783"/>
            <a:ext cx="2372139" cy="849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Trusts &amp;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Co-ownership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648" y="4808813"/>
            <a:ext cx="2372139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Proprietary Estoppel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648" y="5072982"/>
            <a:ext cx="2372139" cy="477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Mortgages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648" y="5589815"/>
            <a:ext cx="2372139" cy="572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Easements &amp; Freehold Covenants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0647" y="6202017"/>
            <a:ext cx="2372139" cy="38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Leases and </a:t>
            </a:r>
            <a:r>
              <a:rPr lang="en-US" sz="1600" dirty="0" err="1" smtClean="0">
                <a:solidFill>
                  <a:schemeClr val="tx1"/>
                </a:solidFill>
              </a:rPr>
              <a:t>Licences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04711"/>
              </p:ext>
            </p:extLst>
          </p:nvPr>
        </p:nvGraphicFramePr>
        <p:xfrm>
          <a:off x="549962" y="2105360"/>
          <a:ext cx="354710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Law Course Structure (Cambridge)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59067"/>
              </p:ext>
            </p:extLst>
          </p:nvPr>
        </p:nvGraphicFramePr>
        <p:xfrm>
          <a:off x="549962" y="2105360"/>
          <a:ext cx="354710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30017"/>
            <a:ext cx="28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40 </a:t>
            </a:r>
            <a:r>
              <a:rPr lang="en-US" b="1" dirty="0" smtClean="0"/>
              <a:t>LECTURES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70649" y="2105360"/>
            <a:ext cx="2372139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Introduction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649" y="2570915"/>
            <a:ext cx="2372139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Adverse Possession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3026" y="3033014"/>
            <a:ext cx="2372139" cy="849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Land Registration (x 8)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7023134">
            <a:off x="3081540" y="3421267"/>
            <a:ext cx="1121143" cy="515895"/>
          </a:xfrm>
          <a:prstGeom prst="curvedUp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7023134">
            <a:off x="2642864" y="3892374"/>
            <a:ext cx="1792233" cy="515895"/>
          </a:xfrm>
          <a:prstGeom prst="curvedUp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7023134">
            <a:off x="2535248" y="4129285"/>
            <a:ext cx="2044860" cy="643370"/>
          </a:xfrm>
          <a:prstGeom prst="curvedUp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7023134">
            <a:off x="2296311" y="4447004"/>
            <a:ext cx="2450755" cy="712250"/>
          </a:xfrm>
          <a:prstGeom prst="curvedUp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7023134">
            <a:off x="2051969" y="4747194"/>
            <a:ext cx="2911397" cy="858645"/>
          </a:xfrm>
          <a:prstGeom prst="curvedUp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648" y="3921783"/>
            <a:ext cx="2372139" cy="849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Trusts &amp;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Co-ownership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648" y="4808813"/>
            <a:ext cx="2372139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Proprietary Estoppel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648" y="5072982"/>
            <a:ext cx="2372139" cy="477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Mortgages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648" y="5589815"/>
            <a:ext cx="2372139" cy="572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Easements &amp; Freehold Covenants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0647" y="6202017"/>
            <a:ext cx="2372139" cy="38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Leases and </a:t>
            </a:r>
            <a:r>
              <a:rPr lang="en-US" sz="1600" dirty="0" err="1" smtClean="0">
                <a:solidFill>
                  <a:schemeClr val="tx1"/>
                </a:solidFill>
              </a:rPr>
              <a:t>Licences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Law Course Structure (Cambridge)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9962" y="2105360"/>
          <a:ext cx="354710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30017"/>
            <a:ext cx="28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40 </a:t>
            </a:r>
            <a:r>
              <a:rPr lang="en-US" b="1" dirty="0" smtClean="0"/>
              <a:t>LECTURES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4922" y="1630017"/>
            <a:ext cx="26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SUPERVISIONS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70649" y="2105360"/>
            <a:ext cx="2372139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Introduction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649" y="2570915"/>
            <a:ext cx="2372139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Adverse Possession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3026" y="3033014"/>
            <a:ext cx="2372139" cy="849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Land Registration (x 8)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648" y="3921783"/>
            <a:ext cx="2372139" cy="849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Trusts &amp;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Co-ownership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648" y="4808813"/>
            <a:ext cx="2372139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Proprietary Estoppel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648" y="5072982"/>
            <a:ext cx="2372139" cy="477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Mortgages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648" y="5589815"/>
            <a:ext cx="2372139" cy="572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Easements &amp; Freehold Covenants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0647" y="6202017"/>
            <a:ext cx="2372139" cy="38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Leases and </a:t>
            </a:r>
            <a:r>
              <a:rPr lang="en-US" sz="1600" dirty="0" err="1" smtClean="0">
                <a:solidFill>
                  <a:schemeClr val="tx1"/>
                </a:solidFill>
              </a:rPr>
              <a:t>Licences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92620" y="2105362"/>
          <a:ext cx="515567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5567"/>
              </a:tblGrid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482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780649" y="2996720"/>
            <a:ext cx="2372139" cy="849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Land Registration (x 2)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630953" y="3215635"/>
            <a:ext cx="1149695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Law Course Structure (Cambridge)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33926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9962" y="2105360"/>
          <a:ext cx="354710" cy="4482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710"/>
              </a:tblGrid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2233" marR="22233" marT="11117" marB="11117"/>
                </a:tc>
              </a:tr>
              <a:tr h="11206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2233" marR="22233" marT="11117" marB="1111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30017"/>
            <a:ext cx="28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40 </a:t>
            </a:r>
            <a:r>
              <a:rPr lang="en-US" b="1" dirty="0" smtClean="0"/>
              <a:t>LECTURES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70649" y="2105360"/>
            <a:ext cx="2372139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Introduction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649" y="2570915"/>
            <a:ext cx="2372139" cy="425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Adverse Possession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648" y="3921783"/>
            <a:ext cx="2372139" cy="849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Trusts &amp;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Co-ownership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648" y="4808813"/>
            <a:ext cx="2372139" cy="227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Proprietary Estoppel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648" y="5072982"/>
            <a:ext cx="2372139" cy="477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Mortgages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648" y="5589815"/>
            <a:ext cx="2372139" cy="572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Easements &amp; Freehold Covenants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0647" y="6202017"/>
            <a:ext cx="2372139" cy="38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Leases and </a:t>
            </a:r>
            <a:r>
              <a:rPr lang="en-US" sz="1600" dirty="0" err="1" smtClean="0">
                <a:solidFill>
                  <a:schemeClr val="tx1"/>
                </a:solidFill>
              </a:rPr>
              <a:t>Licences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1168" y="2925493"/>
            <a:ext cx="3451041" cy="1116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Land Registration (x 8)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4124</TotalTime>
  <Words>1498</Words>
  <Application>Microsoft Office PowerPoint</Application>
  <PresentationFormat>On-screen Show (4:3)</PresentationFormat>
  <Paragraphs>319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TEACHING LAND REGISTRATION</vt:lpstr>
      <vt:lpstr>Cambridge teaching system</vt:lpstr>
      <vt:lpstr>UCL teaching system</vt:lpstr>
      <vt:lpstr>Land Law Course Structure (Cambridge)</vt:lpstr>
      <vt:lpstr>Land Law Course Structure (Cambridge)</vt:lpstr>
      <vt:lpstr>Land Law Course Structure (Cambridge)</vt:lpstr>
      <vt:lpstr>Land Law Course Structure (Cambridge)</vt:lpstr>
      <vt:lpstr>Land Law Course Structure (Cambridge)</vt:lpstr>
      <vt:lpstr>Land Law Course Structure (Cambridge)</vt:lpstr>
      <vt:lpstr>Order of lectures on land registration (Cambridge)</vt:lpstr>
      <vt:lpstr>UCL: Property I Course Structure </vt:lpstr>
      <vt:lpstr>UCL: Property I Course Structure </vt:lpstr>
      <vt:lpstr>UCL: Property I Course Structure </vt:lpstr>
      <vt:lpstr>UCL: Order of lectures on land registration</vt:lpstr>
      <vt:lpstr>UCL: Order of lectures on land registration</vt:lpstr>
      <vt:lpstr>UCL: Order of lectures on land registration</vt:lpstr>
      <vt:lpstr>8 Key Challenges Concerning Teaching Land Registration</vt:lpstr>
      <vt:lpstr>8 Key Challenges Concerning Teaching Land Registration</vt:lpstr>
      <vt:lpstr>Order of lectures on land registration</vt:lpstr>
      <vt:lpstr>8 Key Challenges Concerning Teaching Land Registration</vt:lpstr>
      <vt:lpstr>8 Key Challenges Concerning Teaching Land Registration</vt:lpstr>
      <vt:lpstr>Core conveyancing problem</vt:lpstr>
      <vt:lpstr>Two ways by which X may have a right binding on B</vt:lpstr>
      <vt:lpstr>Two ways by which X may have a right binding on B</vt:lpstr>
      <vt:lpstr>LRA 2002 priorities rules</vt:lpstr>
      <vt:lpstr>8 Key Challenges Concerning Teaching Land Registration</vt:lpstr>
      <vt:lpstr>8 Key Challenges Concerning Teaching Land Registration</vt:lpstr>
      <vt:lpstr>Core conveyancing problem</vt:lpstr>
      <vt:lpstr>8 Key Challenges Concerning Teaching Land Registration</vt:lpstr>
      <vt:lpstr>8 Key Challenges Concerning Teaching Land Registration</vt:lpstr>
      <vt:lpstr>Introducing a core dilemma to the students</vt:lpstr>
      <vt:lpstr>Introducing a core dilemma to the students</vt:lpstr>
      <vt:lpstr>Walker v Burton</vt:lpstr>
      <vt:lpstr>Walker v Burton</vt:lpstr>
      <vt:lpstr>8 Key Challenges Concerning Teaching Land Registration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law</dc:title>
  <dc:creator>Amy Goymour</dc:creator>
  <cp:lastModifiedBy>Windows User</cp:lastModifiedBy>
  <cp:revision>193</cp:revision>
  <cp:lastPrinted>2012-10-21T13:12:34Z</cp:lastPrinted>
  <dcterms:created xsi:type="dcterms:W3CDTF">2012-10-17T11:19:34Z</dcterms:created>
  <dcterms:modified xsi:type="dcterms:W3CDTF">2018-01-03T12:57:46Z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-194605855</vt:i4>
  </property>
  <property fmtid="{D5CDD505-2E9C-101B-9397-08002B2CF9AE}" pid="3" name="_NewReviewCycle">
    <vt:lpwstr/>
  </property>
  <property fmtid="{D5CDD505-2E9C-101B-9397-08002B2CF9AE}" pid="4" name="_EmailSubject">
    <vt:lpwstr>Slides for tomorrow</vt:lpwstr>
  </property>
  <property fmtid="{D5CDD505-2E9C-101B-9397-08002B2CF9AE}" pid="5" name="_AuthorEmail">
    <vt:lpwstr>ben.mcfarlane@ucl.ac.uk</vt:lpwstr>
  </property>
  <property fmtid="{D5CDD505-2E9C-101B-9397-08002B2CF9AE}" pid="6" name="_AuthorEmailDisplayName">
    <vt:lpwstr>McFarlane, Ben</vt:lpwstr>
  </property>
</Properties>
</file>