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80" r:id="rId2"/>
    <p:sldId id="266" r:id="rId3"/>
    <p:sldId id="267" r:id="rId4"/>
    <p:sldId id="264" r:id="rId5"/>
    <p:sldId id="268" r:id="rId6"/>
    <p:sldId id="269" r:id="rId7"/>
    <p:sldId id="265" r:id="rId8"/>
    <p:sldId id="270" r:id="rId9"/>
    <p:sldId id="260" r:id="rId10"/>
    <p:sldId id="262" r:id="rId11"/>
    <p:sldId id="261" r:id="rId12"/>
    <p:sldId id="263" r:id="rId13"/>
    <p:sldId id="271" r:id="rId14"/>
    <p:sldId id="272" r:id="rId15"/>
    <p:sldId id="275" r:id="rId16"/>
    <p:sldId id="274" r:id="rId17"/>
    <p:sldId id="277" r:id="rId18"/>
    <p:sldId id="273"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AEA54-D646-C14C-8278-4A693C5420CF}" type="datetimeFigureOut">
              <a:rPr lang="en-US" smtClean="0"/>
              <a:t>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E1FCA-9A54-9D49-9103-07BAF362FAFC}" type="slidenum">
              <a:rPr lang="en-US" smtClean="0"/>
              <a:t>‹#›</a:t>
            </a:fld>
            <a:endParaRPr lang="en-US"/>
          </a:p>
        </p:txBody>
      </p:sp>
    </p:spTree>
    <p:extLst>
      <p:ext uri="{BB962C8B-B14F-4D97-AF65-F5344CB8AC3E}">
        <p14:creationId xmlns:p14="http://schemas.microsoft.com/office/powerpoint/2010/main" val="13242405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4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3A00DB0-7E21-D046-BD11-8D4B917829F1}" type="slidenum">
              <a:rPr lang="en-GB">
                <a:latin typeface="Calibri" charset="0"/>
              </a:rPr>
              <a:pPr eaLnBrk="1" hangingPunct="1"/>
              <a:t>1</a:t>
            </a:fld>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chandlerozconsultants.wordpress.com</a:t>
            </a:r>
            <a:r>
              <a:rPr lang="en-US" dirty="0" smtClean="0"/>
              <a:t>/tag/</a:t>
            </a:r>
            <a:r>
              <a:rPr lang="en-US" dirty="0" err="1" smtClean="0"/>
              <a:t>birmingham</a:t>
            </a:r>
            <a:r>
              <a:rPr lang="en-US" dirty="0" smtClean="0"/>
              <a:t>-immigration-control-association/ </a:t>
            </a:r>
            <a:r>
              <a:rPr lang="en-GB" sz="1200" kern="1200" dirty="0" smtClean="0">
                <a:solidFill>
                  <a:schemeClr val="tx1"/>
                </a:solidFill>
                <a:effectLst/>
                <a:latin typeface="+mn-lt"/>
                <a:ea typeface="+mn-ea"/>
                <a:cs typeface="+mn-cs"/>
              </a:rPr>
              <a:t>The </a:t>
            </a:r>
            <a:r>
              <a:rPr lang="en-GB" sz="1200" i="1" kern="1200" dirty="0" err="1" smtClean="0">
                <a:solidFill>
                  <a:schemeClr val="tx1"/>
                </a:solidFill>
                <a:effectLst/>
                <a:latin typeface="+mn-lt"/>
                <a:ea typeface="+mn-ea"/>
                <a:cs typeface="+mn-cs"/>
              </a:rPr>
              <a:t>Windrush</a:t>
            </a:r>
            <a:r>
              <a:rPr lang="en-GB" sz="1200" i="1" kern="1200" dirty="0" smtClean="0">
                <a:solidFill>
                  <a:schemeClr val="tx1"/>
                </a:solidFill>
                <a:effectLst/>
                <a:latin typeface="+mn-lt"/>
                <a:ea typeface="+mn-ea"/>
                <a:cs typeface="+mn-cs"/>
              </a:rPr>
              <a:t> Generation</a:t>
            </a:r>
            <a:r>
              <a:rPr lang="en-GB" sz="1200" kern="1200" dirty="0" smtClean="0">
                <a:solidFill>
                  <a:schemeClr val="tx1"/>
                </a:solidFill>
                <a:effectLst/>
                <a:latin typeface="+mn-lt"/>
                <a:ea typeface="+mn-ea"/>
                <a:cs typeface="+mn-cs"/>
              </a:rPr>
              <a:t>: One of the first Jamaican immigrants seeking work and lodgings in Birmingham in 1955.</a:t>
            </a:r>
          </a:p>
          <a:p>
            <a:endParaRPr lang="en-US" dirty="0"/>
          </a:p>
        </p:txBody>
      </p:sp>
      <p:sp>
        <p:nvSpPr>
          <p:cNvPr id="4" name="Slide Number Placeholder 3"/>
          <p:cNvSpPr>
            <a:spLocks noGrp="1"/>
          </p:cNvSpPr>
          <p:nvPr>
            <p:ph type="sldNum" sz="quarter" idx="10"/>
          </p:nvPr>
        </p:nvSpPr>
        <p:spPr/>
        <p:txBody>
          <a:bodyPr/>
          <a:lstStyle/>
          <a:p>
            <a:fld id="{AEBE1FCA-9A54-9D49-9103-07BAF362FAFC}" type="slidenum">
              <a:rPr lang="en-US" smtClean="0"/>
              <a:t>3</a:t>
            </a:fld>
            <a:endParaRPr lang="en-US"/>
          </a:p>
        </p:txBody>
      </p:sp>
    </p:spTree>
    <p:extLst>
      <p:ext uri="{BB962C8B-B14F-4D97-AF65-F5344CB8AC3E}">
        <p14:creationId xmlns:p14="http://schemas.microsoft.com/office/powerpoint/2010/main" val="95222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WB Northrop’s 1925 polemic map shows the octopus of ‘Landlordism’ strangling London. Each of the beast’s tentacles surrounds an area of land said to be owned by the wealthy and powerful: Earl </a:t>
            </a:r>
            <a:r>
              <a:rPr lang="en-GB" sz="1200" kern="1200" dirty="0" err="1" smtClean="0">
                <a:solidFill>
                  <a:schemeClr val="tx1"/>
                </a:solidFill>
                <a:effectLst/>
                <a:latin typeface="+mn-lt"/>
                <a:ea typeface="+mn-ea"/>
                <a:cs typeface="+mn-cs"/>
              </a:rPr>
              <a:t>Cadogan</a:t>
            </a:r>
            <a:r>
              <a:rPr lang="en-GB" sz="1200" kern="1200" dirty="0" smtClean="0">
                <a:solidFill>
                  <a:schemeClr val="tx1"/>
                </a:solidFill>
                <a:effectLst/>
                <a:latin typeface="+mn-lt"/>
                <a:ea typeface="+mn-ea"/>
                <a:cs typeface="+mn-cs"/>
              </a:rPr>
              <a:t>, the Duke of Westminster, the Duke of Norfolk, Lord Northampton, the Duke of Bedford, Howard de Walden, Lord Portman and the ‘Ecclesiastical Commissioners’. Photograph: Cornell University/PJ Mode Collection of Persuasive Cartography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BE1FCA-9A54-9D49-9103-07BAF362FAFC}" type="slidenum">
              <a:rPr lang="en-US" smtClean="0"/>
              <a:t>8</a:t>
            </a:fld>
            <a:endParaRPr lang="en-US"/>
          </a:p>
        </p:txBody>
      </p:sp>
    </p:spTree>
    <p:extLst>
      <p:ext uri="{BB962C8B-B14F-4D97-AF65-F5344CB8AC3E}">
        <p14:creationId xmlns:p14="http://schemas.microsoft.com/office/powerpoint/2010/main" val="279835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a:t>
            </a:r>
            <a:r>
              <a:rPr lang="en-US" baseline="0" dirty="0" smtClean="0"/>
              <a:t> </a:t>
            </a:r>
            <a:r>
              <a:rPr lang="is-IS" baseline="0" dirty="0" smtClean="0"/>
              <a:t>…</a:t>
            </a:r>
          </a:p>
          <a:p>
            <a:endParaRPr lang="is-I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Core knowledge areas of freehold real estate law and practice </a:t>
            </a:r>
          </a:p>
          <a:p>
            <a:r>
              <a:rPr lang="en-US" sz="1200" kern="1200" dirty="0" smtClean="0">
                <a:solidFill>
                  <a:schemeClr val="tx1"/>
                </a:solidFill>
                <a:effectLst/>
                <a:latin typeface="+mn-lt"/>
                <a:ea typeface="+mn-ea"/>
                <a:cs typeface="+mn-cs"/>
              </a:rPr>
              <a:t>Core knowledge areas of leasehold real estate law and practice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Core principles of planning law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Core principles of property taxation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EBE1FCA-9A54-9D49-9103-07BAF362FAFC}" type="slidenum">
              <a:rPr lang="en-US" smtClean="0"/>
              <a:t>10</a:t>
            </a:fld>
            <a:endParaRPr lang="en-US"/>
          </a:p>
        </p:txBody>
      </p:sp>
    </p:spTree>
    <p:extLst>
      <p:ext uri="{BB962C8B-B14F-4D97-AF65-F5344CB8AC3E}">
        <p14:creationId xmlns:p14="http://schemas.microsoft.com/office/powerpoint/2010/main" val="302623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49F33-05EA-1A48-899D-0BE89B515A26}"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307187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4749F33-05EA-1A48-899D-0BE89B515A26}"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37991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4749F33-05EA-1A48-899D-0BE89B515A26}"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156360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4749F33-05EA-1A48-899D-0BE89B515A26}"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209520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4749F33-05EA-1A48-899D-0BE89B515A26}"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65903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4749F33-05EA-1A48-899D-0BE89B515A26}"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254602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4749F33-05EA-1A48-899D-0BE89B515A26}" type="datetimeFigureOut">
              <a:rPr lang="en-US" smtClean="0"/>
              <a:t>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96100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4749F33-05EA-1A48-899D-0BE89B515A26}"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278183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49F33-05EA-1A48-899D-0BE89B515A26}" type="datetimeFigureOut">
              <a:rPr lang="en-US" smtClean="0"/>
              <a:t>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402596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4749F33-05EA-1A48-899D-0BE89B515A26}"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278505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4749F33-05EA-1A48-899D-0BE89B515A26}"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A4E78-53E0-F043-8419-4783B449603F}" type="slidenum">
              <a:rPr lang="en-US" smtClean="0"/>
              <a:t>‹#›</a:t>
            </a:fld>
            <a:endParaRPr lang="en-US"/>
          </a:p>
        </p:txBody>
      </p:sp>
    </p:spTree>
    <p:extLst>
      <p:ext uri="{BB962C8B-B14F-4D97-AF65-F5344CB8AC3E}">
        <p14:creationId xmlns:p14="http://schemas.microsoft.com/office/powerpoint/2010/main" val="170678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49F33-05EA-1A48-899D-0BE89B515A26}" type="datetimeFigureOut">
              <a:rPr lang="en-US" smtClean="0"/>
              <a:t>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A4E78-53E0-F043-8419-4783B449603F}" type="slidenum">
              <a:rPr lang="en-US" smtClean="0"/>
              <a:t>‹#›</a:t>
            </a:fld>
            <a:endParaRPr lang="en-US"/>
          </a:p>
        </p:txBody>
      </p:sp>
    </p:spTree>
    <p:extLst>
      <p:ext uri="{BB962C8B-B14F-4D97-AF65-F5344CB8AC3E}">
        <p14:creationId xmlns:p14="http://schemas.microsoft.com/office/powerpoint/2010/main" val="79738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50825" y="1844675"/>
            <a:ext cx="8642350" cy="1470025"/>
          </a:xfrm>
        </p:spPr>
        <p:txBody>
          <a:bodyPr/>
          <a:lstStyle/>
          <a:p>
            <a:pPr eaLnBrk="1" hangingPunct="1"/>
            <a:r>
              <a:rPr lang="en-GB" dirty="0" smtClean="0">
                <a:latin typeface="Arial" charset="0"/>
                <a:cs typeface="Arial" charset="0"/>
              </a:rPr>
              <a:t>A land law syllabus? </a:t>
            </a:r>
            <a:endParaRPr lang="en-GB" dirty="0">
              <a:latin typeface="Arial" charset="0"/>
              <a:cs typeface="Arial" charset="0"/>
            </a:endParaRPr>
          </a:p>
        </p:txBody>
      </p:sp>
      <p:sp>
        <p:nvSpPr>
          <p:cNvPr id="2051" name="Subtitle 2"/>
          <p:cNvSpPr>
            <a:spLocks noGrp="1"/>
          </p:cNvSpPr>
          <p:nvPr>
            <p:ph type="subTitle" idx="1"/>
          </p:nvPr>
        </p:nvSpPr>
        <p:spPr>
          <a:xfrm>
            <a:off x="250825" y="3357563"/>
            <a:ext cx="8642350" cy="1752600"/>
          </a:xfrm>
        </p:spPr>
        <p:txBody>
          <a:bodyPr/>
          <a:lstStyle/>
          <a:p>
            <a:pPr eaLnBrk="1" hangingPunct="1"/>
            <a:r>
              <a:rPr lang="en-GB" dirty="0" smtClean="0">
                <a:latin typeface="Calibri" charset="0"/>
              </a:rPr>
              <a:t>Professor Antonia Layard</a:t>
            </a:r>
          </a:p>
          <a:p>
            <a:pPr eaLnBrk="1" hangingPunct="1"/>
            <a:r>
              <a:rPr lang="en-GB" dirty="0" smtClean="0">
                <a:latin typeface="Calibri" charset="0"/>
              </a:rPr>
              <a:t>University of Bristol </a:t>
            </a:r>
            <a:endParaRPr lang="en-GB" dirty="0">
              <a:latin typeface="Calibri" charset="0"/>
            </a:endParaRPr>
          </a:p>
        </p:txBody>
      </p:sp>
      <p:sp>
        <p:nvSpPr>
          <p:cNvPr id="5"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D883A81-D9B5-3E4C-889B-C4CED3E6BB8D}" type="slidenum">
              <a:rPr lang="en-GB">
                <a:solidFill>
                  <a:srgbClr val="898989"/>
                </a:solidFill>
              </a:rPr>
              <a:pPr eaLnBrk="1" hangingPunct="1"/>
              <a:t>1</a:t>
            </a:fld>
            <a:endParaRPr lang="en-GB">
              <a:solidFill>
                <a:srgbClr val="898989"/>
              </a:solidFill>
            </a:endParaRPr>
          </a:p>
        </p:txBody>
      </p:sp>
    </p:spTree>
    <p:extLst>
      <p:ext uri="{BB962C8B-B14F-4D97-AF65-F5344CB8AC3E}">
        <p14:creationId xmlns:p14="http://schemas.microsoft.com/office/powerpoint/2010/main" val="47019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9-21 at 09.22.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0" y="0"/>
            <a:ext cx="5671201" cy="6858000"/>
          </a:xfrm>
          <a:prstGeom prst="rect">
            <a:avLst/>
          </a:prstGeom>
        </p:spPr>
      </p:pic>
    </p:spTree>
    <p:extLst>
      <p:ext uri="{BB962C8B-B14F-4D97-AF65-F5344CB8AC3E}">
        <p14:creationId xmlns:p14="http://schemas.microsoft.com/office/powerpoint/2010/main" val="3864462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21 at 09.19.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90500"/>
            <a:ext cx="8597900" cy="3416300"/>
          </a:xfrm>
          <a:prstGeom prst="rect">
            <a:avLst/>
          </a:prstGeom>
        </p:spPr>
      </p:pic>
      <p:pic>
        <p:nvPicPr>
          <p:cNvPr id="7" name="Picture 6" descr="Screen Shot 2017-09-21 at 09.12.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64" y="3713810"/>
            <a:ext cx="7327900" cy="2896540"/>
          </a:xfrm>
          <a:prstGeom prst="rect">
            <a:avLst/>
          </a:prstGeom>
        </p:spPr>
      </p:pic>
    </p:spTree>
    <p:extLst>
      <p:ext uri="{BB962C8B-B14F-4D97-AF65-F5344CB8AC3E}">
        <p14:creationId xmlns:p14="http://schemas.microsoft.com/office/powerpoint/2010/main" val="3274823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School Drivers</a:t>
            </a:r>
            <a:endParaRPr lang="en-US" dirty="0"/>
          </a:p>
        </p:txBody>
      </p:sp>
      <p:pic>
        <p:nvPicPr>
          <p:cNvPr id="5" name="Content Placeholder 4" descr="Screen Shot 2017-09-21 at 09.33.35.png"/>
          <p:cNvPicPr>
            <a:picLocks noGrp="1" noChangeAspect="1"/>
          </p:cNvPicPr>
          <p:nvPr>
            <p:ph sz="half" idx="1"/>
          </p:nvPr>
        </p:nvPicPr>
        <p:blipFill>
          <a:blip r:embed="rId2">
            <a:extLst>
              <a:ext uri="{28A0092B-C50C-407E-A947-70E740481C1C}">
                <a14:useLocalDpi xmlns:a14="http://schemas.microsoft.com/office/drawing/2010/main" val="0"/>
              </a:ext>
            </a:extLst>
          </a:blip>
          <a:srcRect l="-10516" r="-10516"/>
          <a:stretch>
            <a:fillRect/>
          </a:stretch>
        </p:blipFill>
        <p:spPr>
          <a:xfrm>
            <a:off x="3078018" y="1417638"/>
            <a:ext cx="2787073" cy="3123406"/>
          </a:xfrm>
        </p:spPr>
      </p:pic>
      <p:pic>
        <p:nvPicPr>
          <p:cNvPr id="6" name="Content Placeholder 5" descr="Screen Shot 2017-09-21 at 09.34.56.png"/>
          <p:cNvPicPr>
            <a:picLocks noGrp="1" noChangeAspect="1"/>
          </p:cNvPicPr>
          <p:nvPr>
            <p:ph sz="half" idx="2"/>
          </p:nvPr>
        </p:nvPicPr>
        <p:blipFill>
          <a:blip r:embed="rId3">
            <a:extLst>
              <a:ext uri="{28A0092B-C50C-407E-A947-70E740481C1C}">
                <a14:useLocalDpi xmlns:a14="http://schemas.microsoft.com/office/drawing/2010/main" val="0"/>
              </a:ext>
            </a:extLst>
          </a:blip>
          <a:srcRect t="-242" b="-242"/>
          <a:stretch>
            <a:fillRect/>
          </a:stretch>
        </p:blipFill>
        <p:spPr>
          <a:xfrm>
            <a:off x="5992090" y="1417638"/>
            <a:ext cx="2821709" cy="3162222"/>
          </a:xfrm>
        </p:spPr>
      </p:pic>
      <p:pic>
        <p:nvPicPr>
          <p:cNvPr id="7" name="Picture 6" descr="Screen Shot 2017-09-21 at 09.41.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5" y="1417638"/>
            <a:ext cx="2978726" cy="2059288"/>
          </a:xfrm>
          <a:prstGeom prst="rect">
            <a:avLst/>
          </a:prstGeom>
        </p:spPr>
      </p:pic>
      <p:pic>
        <p:nvPicPr>
          <p:cNvPr id="8" name="Picture 7" descr="Screen Shot 2017-09-21 at 09.40.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133" y="4579860"/>
            <a:ext cx="3984388" cy="1988202"/>
          </a:xfrm>
          <a:prstGeom prst="rect">
            <a:avLst/>
          </a:prstGeom>
        </p:spPr>
      </p:pic>
      <p:pic>
        <p:nvPicPr>
          <p:cNvPr id="9" name="Picture 8" descr="down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4579860"/>
            <a:ext cx="3810000" cy="2133600"/>
          </a:xfrm>
          <a:prstGeom prst="rect">
            <a:avLst/>
          </a:prstGeom>
        </p:spPr>
      </p:pic>
    </p:spTree>
    <p:extLst>
      <p:ext uri="{BB962C8B-B14F-4D97-AF65-F5344CB8AC3E}">
        <p14:creationId xmlns:p14="http://schemas.microsoft.com/office/powerpoint/2010/main" val="255385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28" y="1756064"/>
            <a:ext cx="2311400" cy="3517900"/>
          </a:xfrm>
          <a:prstGeom prst="rect">
            <a:avLst/>
          </a:prstGeom>
        </p:spPr>
      </p:pic>
      <p:pic>
        <p:nvPicPr>
          <p:cNvPr id="6" name="Picture 5" descr="download-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018" y="1857664"/>
            <a:ext cx="2374900" cy="3416300"/>
          </a:xfrm>
          <a:prstGeom prst="rect">
            <a:avLst/>
          </a:prstGeom>
        </p:spPr>
      </p:pic>
      <p:pic>
        <p:nvPicPr>
          <p:cNvPr id="8" name="Picture 7" descr="download-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063" y="1625600"/>
            <a:ext cx="2260600" cy="3594100"/>
          </a:xfrm>
          <a:prstGeom prst="rect">
            <a:avLst/>
          </a:prstGeom>
        </p:spPr>
      </p:pic>
    </p:spTree>
    <p:extLst>
      <p:ext uri="{BB962C8B-B14F-4D97-AF65-F5344CB8AC3E}">
        <p14:creationId xmlns:p14="http://schemas.microsoft.com/office/powerpoint/2010/main" val="1550702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868" y="3528259"/>
            <a:ext cx="7902160" cy="3416320"/>
          </a:xfrm>
          <a:prstGeom prst="rect">
            <a:avLst/>
          </a:prstGeom>
          <a:noFill/>
        </p:spPr>
        <p:txBody>
          <a:bodyPr wrap="square" rtlCol="0">
            <a:spAutoFit/>
          </a:bodyPr>
          <a:lstStyle/>
          <a:p>
            <a:r>
              <a:rPr lang="en-US" dirty="0" smtClean="0"/>
              <a:t>Bernard </a:t>
            </a:r>
            <a:r>
              <a:rPr lang="en-US" dirty="0" err="1" smtClean="0"/>
              <a:t>Rudden</a:t>
            </a:r>
            <a:r>
              <a:rPr lang="en-US" dirty="0" smtClean="0"/>
              <a:t> (</a:t>
            </a:r>
            <a:r>
              <a:rPr lang="is-IS" dirty="0" smtClean="0"/>
              <a:t>2 </a:t>
            </a:r>
            <a:r>
              <a:rPr lang="is-IS" dirty="0"/>
              <a:t>Oxford J. Legal Stud. 238, 244 (1982</a:t>
            </a:r>
            <a:r>
              <a:rPr lang="is-IS" dirty="0" smtClean="0"/>
              <a:t>)</a:t>
            </a:r>
            <a:r>
              <a:rPr lang="en-US" dirty="0" smtClean="0"/>
              <a:t>) </a:t>
            </a:r>
          </a:p>
          <a:p>
            <a:endParaRPr lang="en-US" dirty="0"/>
          </a:p>
          <a:p>
            <a:r>
              <a:rPr lang="en-US" dirty="0" smtClean="0"/>
              <a:t>“</a:t>
            </a:r>
            <a:r>
              <a:rPr lang="en-US" i="1" dirty="0"/>
              <a:t>It is true that, as regards the physical use of land-especially of housing-the law of property needs to be re-</a:t>
            </a:r>
            <a:r>
              <a:rPr lang="en-US" i="1" dirty="0" smtClean="0"/>
              <a:t>thought</a:t>
            </a:r>
            <a:r>
              <a:rPr lang="en-US" i="1" dirty="0"/>
              <a:t> </a:t>
            </a:r>
            <a:r>
              <a:rPr lang="is-IS" i="1" dirty="0" smtClean="0"/>
              <a:t>… </a:t>
            </a:r>
            <a:r>
              <a:rPr lang="en-US" i="1" dirty="0"/>
              <a:t>But until some such regime is generally established we must face the fact that, whether we like it or not, the English law of property is a law of wealth. In dealing with things as objects of commerce, investment or endowment it is elegant and efficient, investing feudal terminology with mercantile content until the relation between the words used and their actual function is as remote as that between the spelling and the pronunciation of the English </a:t>
            </a:r>
            <a:r>
              <a:rPr lang="en-US" i="1" dirty="0" smtClean="0"/>
              <a:t>language”. </a:t>
            </a:r>
            <a:endParaRPr lang="en-US" i="1" dirty="0"/>
          </a:p>
          <a:p>
            <a:endParaRPr lang="en-US" dirty="0"/>
          </a:p>
          <a:p>
            <a:endParaRPr lang="en-US" dirty="0"/>
          </a:p>
        </p:txBody>
      </p:sp>
      <p:sp>
        <p:nvSpPr>
          <p:cNvPr id="4" name="TextBox 3"/>
          <p:cNvSpPr txBox="1"/>
          <p:nvPr/>
        </p:nvSpPr>
        <p:spPr>
          <a:xfrm>
            <a:off x="857563" y="536656"/>
            <a:ext cx="7783465" cy="2862323"/>
          </a:xfrm>
          <a:prstGeom prst="rect">
            <a:avLst/>
          </a:prstGeom>
          <a:noFill/>
        </p:spPr>
        <p:txBody>
          <a:bodyPr wrap="square" rtlCol="0">
            <a:spAutoFit/>
          </a:bodyPr>
          <a:lstStyle/>
          <a:p>
            <a:r>
              <a:rPr lang="en-US" dirty="0" smtClean="0"/>
              <a:t>Stuart Anderson (1982 MLR </a:t>
            </a:r>
            <a:r>
              <a:rPr lang="en-US" dirty="0" err="1" smtClean="0"/>
              <a:t>vvol</a:t>
            </a:r>
            <a:r>
              <a:rPr lang="en-US" dirty="0" smtClean="0"/>
              <a:t> 45 346-352:</a:t>
            </a:r>
          </a:p>
          <a:p>
            <a:endParaRPr lang="en-US" dirty="0" smtClean="0"/>
          </a:p>
          <a:p>
            <a:r>
              <a:rPr lang="en-US" dirty="0" smtClean="0"/>
              <a:t>“Sadly it seems inevitable that this book’s obvious failure to present a coherent sociological or historical explanation of land law will strengthen the hands of those who argue that such an exercise has no place in legal study </a:t>
            </a:r>
            <a:r>
              <a:rPr lang="is-IS" dirty="0" smtClean="0"/>
              <a:t>… Yet the materials are available for a proper historical account of modern land law, both in its politics and its economics. They can start to explain modern statute law, and also to show why different sorts of land dispute seem to w to come before the higher courts. Judical reaction is more dificult to explain, but at least a careful </a:t>
            </a:r>
            <a:r>
              <a:rPr lang="is-IS" i="1" dirty="0" smtClean="0"/>
              <a:t>description </a:t>
            </a:r>
            <a:r>
              <a:rPr lang="is-IS" dirty="0" smtClean="0"/>
              <a:t>based on all the evidence should be possible ...”.</a:t>
            </a:r>
            <a:endParaRPr lang="en-US" dirty="0"/>
          </a:p>
        </p:txBody>
      </p:sp>
    </p:spTree>
    <p:extLst>
      <p:ext uri="{BB962C8B-B14F-4D97-AF65-F5344CB8AC3E}">
        <p14:creationId xmlns:p14="http://schemas.microsoft.com/office/powerpoint/2010/main" val="370745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4607" y="987996"/>
            <a:ext cx="6921848" cy="1631216"/>
          </a:xfrm>
          <a:prstGeom prst="rect">
            <a:avLst/>
          </a:prstGeom>
          <a:noFill/>
        </p:spPr>
        <p:txBody>
          <a:bodyPr wrap="square" rtlCol="0">
            <a:spAutoFit/>
          </a:bodyPr>
          <a:lstStyle/>
          <a:p>
            <a:r>
              <a:rPr lang="en-US" sz="2800" dirty="0" err="1" smtClean="0"/>
              <a:t>Conveyancing</a:t>
            </a:r>
            <a:endParaRPr lang="en-US" sz="2800" dirty="0" smtClean="0"/>
          </a:p>
          <a:p>
            <a:endParaRPr lang="en-US" dirty="0"/>
          </a:p>
          <a:p>
            <a:r>
              <a:rPr lang="en-US" dirty="0" smtClean="0"/>
              <a:t>Brian Harvey (reviewing a 2000 Edition of </a:t>
            </a:r>
            <a:r>
              <a:rPr lang="en-US" i="1" dirty="0" err="1" smtClean="0"/>
              <a:t>Megarry</a:t>
            </a:r>
            <a:r>
              <a:rPr lang="en-US" i="1" dirty="0" smtClean="0"/>
              <a:t> and Wade</a:t>
            </a:r>
            <a:r>
              <a:rPr lang="en-US" dirty="0" smtClean="0"/>
              <a:t>): “Writing for a dual market is always difficult. Students need the broad sweep; for practitioners the utility lies in the detail”. </a:t>
            </a:r>
            <a:endParaRPr lang="en-US" dirty="0"/>
          </a:p>
        </p:txBody>
      </p:sp>
      <p:sp>
        <p:nvSpPr>
          <p:cNvPr id="4" name="TextBox 3"/>
          <p:cNvSpPr txBox="1"/>
          <p:nvPr/>
        </p:nvSpPr>
        <p:spPr>
          <a:xfrm>
            <a:off x="854607" y="3216818"/>
            <a:ext cx="5234469" cy="3139321"/>
          </a:xfrm>
          <a:prstGeom prst="rect">
            <a:avLst/>
          </a:prstGeom>
          <a:noFill/>
        </p:spPr>
        <p:txBody>
          <a:bodyPr wrap="square" rtlCol="0">
            <a:spAutoFit/>
          </a:bodyPr>
          <a:lstStyle/>
          <a:p>
            <a:r>
              <a:rPr lang="en-US" dirty="0" smtClean="0"/>
              <a:t>“IT IS REALLY CONVEYANCING </a:t>
            </a:r>
          </a:p>
          <a:p>
            <a:endParaRPr lang="en-US" dirty="0"/>
          </a:p>
          <a:p>
            <a:r>
              <a:rPr lang="en-US" dirty="0" smtClean="0"/>
              <a:t>For the academic lawyer, this is the taunt of “Philistine”. There are two parts of the argument: first, that the subject-matter of </a:t>
            </a:r>
            <a:r>
              <a:rPr lang="en-US" dirty="0" err="1" smtClean="0"/>
              <a:t>conveyancing</a:t>
            </a:r>
            <a:r>
              <a:rPr lang="en-US" dirty="0" smtClean="0"/>
              <a:t> is different and should be taught separately; secondly that teaching law as a practical or operational subject is something that should (or even must) logically come after the theory of the subject that has been mastered” (P.H. Kenny, Law Teacher, 1982 16(1) 23-28)</a:t>
            </a:r>
            <a:endParaRPr lang="en-US" dirty="0"/>
          </a:p>
        </p:txBody>
      </p:sp>
      <p:pic>
        <p:nvPicPr>
          <p:cNvPr id="5" name="Picture 4" descr="Screen Shot 2017-09-21 at 09.25.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085" y="2804189"/>
            <a:ext cx="3147491" cy="1601355"/>
          </a:xfrm>
          <a:prstGeom prst="rect">
            <a:avLst/>
          </a:prstGeom>
        </p:spPr>
      </p:pic>
    </p:spTree>
    <p:extLst>
      <p:ext uri="{BB962C8B-B14F-4D97-AF65-F5344CB8AC3E}">
        <p14:creationId xmlns:p14="http://schemas.microsoft.com/office/powerpoint/2010/main" val="309078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643" y="913113"/>
            <a:ext cx="4833575" cy="584776"/>
          </a:xfrm>
          <a:prstGeom prst="rect">
            <a:avLst/>
          </a:prstGeom>
          <a:noFill/>
        </p:spPr>
        <p:txBody>
          <a:bodyPr wrap="none" rtlCol="0">
            <a:spAutoFit/>
          </a:bodyPr>
          <a:lstStyle/>
          <a:p>
            <a:r>
              <a:rPr lang="en-US" sz="3200" dirty="0" smtClean="0"/>
              <a:t>What is a land law syllabus? </a:t>
            </a:r>
            <a:endParaRPr lang="en-US" sz="3200" dirty="0"/>
          </a:p>
        </p:txBody>
      </p:sp>
      <p:sp>
        <p:nvSpPr>
          <p:cNvPr id="6" name="TextBox 5"/>
          <p:cNvSpPr txBox="1"/>
          <p:nvPr/>
        </p:nvSpPr>
        <p:spPr>
          <a:xfrm>
            <a:off x="682276" y="2148579"/>
            <a:ext cx="3406560" cy="2215991"/>
          </a:xfrm>
          <a:prstGeom prst="rect">
            <a:avLst/>
          </a:prstGeom>
          <a:noFill/>
        </p:spPr>
        <p:txBody>
          <a:bodyPr wrap="square" rtlCol="0">
            <a:spAutoFit/>
          </a:bodyPr>
          <a:lstStyle/>
          <a:p>
            <a:r>
              <a:rPr lang="en-US" sz="2400" dirty="0" smtClean="0"/>
              <a:t>“The </a:t>
            </a:r>
            <a:r>
              <a:rPr lang="en-US" sz="2400" dirty="0"/>
              <a:t>set of general legal principles </a:t>
            </a:r>
            <a:r>
              <a:rPr lang="en-US" sz="2400" dirty="0" smtClean="0"/>
              <a:t>(and practices) that govern </a:t>
            </a:r>
            <a:r>
              <a:rPr lang="en-US" sz="2400" dirty="0"/>
              <a:t>the relationship between citizen and </a:t>
            </a:r>
            <a:r>
              <a:rPr lang="en-US" sz="2400" dirty="0" smtClean="0"/>
              <a:t>land.” </a:t>
            </a:r>
            <a:endParaRPr lang="en-US" sz="2400" dirty="0"/>
          </a:p>
          <a:p>
            <a:endParaRPr lang="en-US" dirty="0"/>
          </a:p>
        </p:txBody>
      </p:sp>
      <p:sp>
        <p:nvSpPr>
          <p:cNvPr id="9" name="Rectangle 8"/>
          <p:cNvSpPr/>
          <p:nvPr/>
        </p:nvSpPr>
        <p:spPr>
          <a:xfrm>
            <a:off x="1631839" y="4490568"/>
            <a:ext cx="4572000" cy="2031325"/>
          </a:xfrm>
          <a:prstGeom prst="rect">
            <a:avLst/>
          </a:prstGeom>
        </p:spPr>
        <p:txBody>
          <a:bodyPr>
            <a:spAutoFit/>
          </a:bodyPr>
          <a:lstStyle/>
          <a:p>
            <a:r>
              <a:rPr lang="en-US" dirty="0"/>
              <a:t>Kate Green (“Land Law in 1985”): </a:t>
            </a:r>
            <a:r>
              <a:rPr lang="en-US" dirty="0" smtClean="0"/>
              <a:t>“</a:t>
            </a:r>
            <a:r>
              <a:rPr lang="is-IS" dirty="0" smtClean="0"/>
              <a:t>This </a:t>
            </a:r>
            <a:r>
              <a:rPr lang="is-IS" dirty="0"/>
              <a:t>flaw is in the ‘splendid’ isolationism. Bereft of any context, real property law is accepted far too uncritically, for the study of land law without a study of its context means that students are not in control of the subject but that the subject is in control of </a:t>
            </a:r>
            <a:r>
              <a:rPr lang="is-IS" dirty="0" smtClean="0"/>
              <a:t>them”</a:t>
            </a:r>
            <a:r>
              <a:rPr lang="is-IS" dirty="0"/>
              <a:t>.</a:t>
            </a:r>
            <a:endParaRPr lang="en-US" dirty="0"/>
          </a:p>
        </p:txBody>
      </p:sp>
      <p:pic>
        <p:nvPicPr>
          <p:cNvPr id="10" name="Picture 9" descr="download-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009294"/>
            <a:ext cx="3479800" cy="2336800"/>
          </a:xfrm>
          <a:prstGeom prst="rect">
            <a:avLst/>
          </a:prstGeom>
        </p:spPr>
      </p:pic>
    </p:spTree>
    <p:extLst>
      <p:ext uri="{BB962C8B-B14F-4D97-AF65-F5344CB8AC3E}">
        <p14:creationId xmlns:p14="http://schemas.microsoft.com/office/powerpoint/2010/main" val="29665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9-21 at 11.1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774" y="183518"/>
            <a:ext cx="3458487" cy="2580446"/>
          </a:xfrm>
          <a:prstGeom prst="rect">
            <a:avLst/>
          </a:prstGeom>
        </p:spPr>
      </p:pic>
      <p:pic>
        <p:nvPicPr>
          <p:cNvPr id="5" name="Picture 4" descr="downloa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86" y="3656050"/>
            <a:ext cx="3835400" cy="2120900"/>
          </a:xfrm>
          <a:prstGeom prst="rect">
            <a:avLst/>
          </a:prstGeom>
        </p:spPr>
      </p:pic>
      <p:pic>
        <p:nvPicPr>
          <p:cNvPr id="6" name="Picture 5" descr="download-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47" y="1053738"/>
            <a:ext cx="4381500" cy="1854200"/>
          </a:xfrm>
          <a:prstGeom prst="rect">
            <a:avLst/>
          </a:prstGeom>
        </p:spPr>
      </p:pic>
      <p:pic>
        <p:nvPicPr>
          <p:cNvPr id="7" name="Picture 6" descr="Screen Shot 2017-09-21 at 11.22.5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3251" y="2907938"/>
            <a:ext cx="2937646" cy="3686458"/>
          </a:xfrm>
          <a:prstGeom prst="rect">
            <a:avLst/>
          </a:prstGeom>
        </p:spPr>
      </p:pic>
    </p:spTree>
    <p:extLst>
      <p:ext uri="{BB962C8B-B14F-4D97-AF65-F5344CB8AC3E}">
        <p14:creationId xmlns:p14="http://schemas.microsoft.com/office/powerpoint/2010/main" val="848560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2174" y="1326103"/>
            <a:ext cx="7774550" cy="3970318"/>
          </a:xfrm>
          <a:prstGeom prst="rect">
            <a:avLst/>
          </a:prstGeom>
          <a:noFill/>
        </p:spPr>
        <p:txBody>
          <a:bodyPr wrap="square" rtlCol="0">
            <a:spAutoFit/>
          </a:bodyPr>
          <a:lstStyle/>
          <a:p>
            <a:r>
              <a:rPr lang="en-US" dirty="0" smtClean="0"/>
              <a:t>John Wylie  NILQ Spring 1983 77-79:</a:t>
            </a:r>
          </a:p>
          <a:p>
            <a:endParaRPr lang="en-US" dirty="0"/>
          </a:p>
          <a:p>
            <a:r>
              <a:rPr lang="en-US" i="1" dirty="0" smtClean="0"/>
              <a:t>“The authors’ explanation for their odd coverage seems to your reviewer to say so much about what is wrong with their book. Readers might as well have it verbatim: “The material covered is essentially the material contained in the syllabus of the Land Law I course taught at the University of Cambridge </a:t>
            </a:r>
            <a:r>
              <a:rPr lang="is-IS" i="1" dirty="0" smtClean="0"/>
              <a:t>… </a:t>
            </a:r>
          </a:p>
          <a:p>
            <a:endParaRPr lang="is-IS" i="1" dirty="0"/>
          </a:p>
          <a:p>
            <a:r>
              <a:rPr lang="is-IS" i="1" dirty="0" smtClean="0"/>
              <a:t>What, pray, are fellow land law teachers to make of that? Doubtless few of us would deny the right of the Cambridge teachers to provide strictly “in house” material for their own students, but to present the rest of us with a text on the same basis is as breathtaking in its arrogance as it is offensive. The authors do not even attempt to make it palatable by the remotest of suggestions as to why we should accept the Cambridge syllabus as the idea.. This sort of nonsense reflects no credit at all on either the authors or the publishers”.  </a:t>
            </a:r>
            <a:endParaRPr lang="en-US" i="1" dirty="0"/>
          </a:p>
        </p:txBody>
      </p:sp>
    </p:spTree>
    <p:extLst>
      <p:ext uri="{BB962C8B-B14F-4D97-AF65-F5344CB8AC3E}">
        <p14:creationId xmlns:p14="http://schemas.microsoft.com/office/powerpoint/2010/main" val="1988061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ylla_and_Charybd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90" y="430677"/>
            <a:ext cx="4493981" cy="2869234"/>
          </a:xfrm>
          <a:prstGeom prst="rect">
            <a:avLst/>
          </a:prstGeom>
        </p:spPr>
      </p:pic>
      <p:sp>
        <p:nvSpPr>
          <p:cNvPr id="3" name="Rectangle 2"/>
          <p:cNvSpPr/>
          <p:nvPr/>
        </p:nvSpPr>
        <p:spPr>
          <a:xfrm>
            <a:off x="2248411" y="5138263"/>
            <a:ext cx="4572000" cy="1200329"/>
          </a:xfrm>
          <a:prstGeom prst="rect">
            <a:avLst/>
          </a:prstGeom>
        </p:spPr>
        <p:txBody>
          <a:bodyPr>
            <a:spAutoFit/>
          </a:bodyPr>
          <a:lstStyle/>
          <a:p>
            <a:r>
              <a:rPr lang="en-US" dirty="0" smtClean="0"/>
              <a:t>“The </a:t>
            </a:r>
            <a:r>
              <a:rPr lang="en-US" dirty="0"/>
              <a:t>function of education is to teach one to think intensively and to think critically. Intelligence plus character - that is the goal of true education</a:t>
            </a:r>
            <a:r>
              <a:rPr lang="en-US" dirty="0" smtClean="0"/>
              <a:t>.”</a:t>
            </a:r>
            <a:endParaRPr lang="en-US" dirty="0"/>
          </a:p>
        </p:txBody>
      </p:sp>
      <p:pic>
        <p:nvPicPr>
          <p:cNvPr id="4" name="Picture 3" descr="download-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323" y="2476753"/>
            <a:ext cx="3606800" cy="2247900"/>
          </a:xfrm>
          <a:prstGeom prst="rect">
            <a:avLst/>
          </a:prstGeom>
        </p:spPr>
      </p:pic>
    </p:spTree>
    <p:extLst>
      <p:ext uri="{BB962C8B-B14F-4D97-AF65-F5344CB8AC3E}">
        <p14:creationId xmlns:p14="http://schemas.microsoft.com/office/powerpoint/2010/main" val="1061750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9-21 at 08.19.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0"/>
            <a:ext cx="5722336" cy="6858000"/>
          </a:xfrm>
          <a:prstGeom prst="rect">
            <a:avLst/>
          </a:prstGeom>
        </p:spPr>
      </p:pic>
    </p:spTree>
    <p:extLst>
      <p:ext uri="{BB962C8B-B14F-4D97-AF65-F5344CB8AC3E}">
        <p14:creationId xmlns:p14="http://schemas.microsoft.com/office/powerpoint/2010/main" val="856358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21 at 08.18.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900"/>
            <a:ext cx="9144000" cy="5404955"/>
          </a:xfrm>
          <a:prstGeom prst="rect">
            <a:avLst/>
          </a:prstGeom>
        </p:spPr>
      </p:pic>
    </p:spTree>
    <p:extLst>
      <p:ext uri="{BB962C8B-B14F-4D97-AF65-F5344CB8AC3E}">
        <p14:creationId xmlns:p14="http://schemas.microsoft.com/office/powerpoint/2010/main" val="538035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9-21 at 08.20.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0"/>
            <a:ext cx="8121618" cy="6858000"/>
          </a:xfrm>
          <a:prstGeom prst="rect">
            <a:avLst/>
          </a:prstGeom>
        </p:spPr>
      </p:pic>
    </p:spTree>
    <p:extLst>
      <p:ext uri="{BB962C8B-B14F-4D97-AF65-F5344CB8AC3E}">
        <p14:creationId xmlns:p14="http://schemas.microsoft.com/office/powerpoint/2010/main" val="1399475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936" y="415635"/>
            <a:ext cx="5056910" cy="2528455"/>
          </a:xfrm>
          <a:prstGeom prst="rect">
            <a:avLst/>
          </a:prstGeom>
        </p:spPr>
      </p:pic>
      <p:pic>
        <p:nvPicPr>
          <p:cNvPr id="3" name="Picture 2" descr="downloa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910" y="3255817"/>
            <a:ext cx="4252191" cy="3037279"/>
          </a:xfrm>
          <a:prstGeom prst="rect">
            <a:avLst/>
          </a:prstGeom>
        </p:spPr>
      </p:pic>
    </p:spTree>
    <p:extLst>
      <p:ext uri="{BB962C8B-B14F-4D97-AF65-F5344CB8AC3E}">
        <p14:creationId xmlns:p14="http://schemas.microsoft.com/office/powerpoint/2010/main" val="203231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se-windows-have-registered-right-to-light-sign-manchesteruk-BMEP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03255"/>
          </a:xfrm>
          <a:prstGeom prst="rect">
            <a:avLst/>
          </a:prstGeom>
        </p:spPr>
      </p:pic>
    </p:spTree>
    <p:extLst>
      <p:ext uri="{BB962C8B-B14F-4D97-AF65-F5344CB8AC3E}">
        <p14:creationId xmlns:p14="http://schemas.microsoft.com/office/powerpoint/2010/main" val="1451427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9-21 at 08.21.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4786411"/>
          </a:xfrm>
          <a:prstGeom prst="rect">
            <a:avLst/>
          </a:prstGeom>
        </p:spPr>
      </p:pic>
    </p:spTree>
    <p:extLst>
      <p:ext uri="{BB962C8B-B14F-4D97-AF65-F5344CB8AC3E}">
        <p14:creationId xmlns:p14="http://schemas.microsoft.com/office/powerpoint/2010/main" val="2224431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sehold octop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300"/>
            <a:ext cx="9144000" cy="5850082"/>
          </a:xfrm>
          <a:prstGeom prst="rect">
            <a:avLst/>
          </a:prstGeom>
        </p:spPr>
      </p:pic>
    </p:spTree>
    <p:extLst>
      <p:ext uri="{BB962C8B-B14F-4D97-AF65-F5344CB8AC3E}">
        <p14:creationId xmlns:p14="http://schemas.microsoft.com/office/powerpoint/2010/main" val="3623554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SQE</a:t>
            </a:r>
            <a:endParaRPr lang="en-US" dirty="0"/>
          </a:p>
        </p:txBody>
      </p:sp>
      <p:sp>
        <p:nvSpPr>
          <p:cNvPr id="3" name="Content Placeholder 2"/>
          <p:cNvSpPr>
            <a:spLocks noGrp="1"/>
          </p:cNvSpPr>
          <p:nvPr>
            <p:ph sz="half" idx="1"/>
          </p:nvPr>
        </p:nvSpPr>
        <p:spPr>
          <a:xfrm>
            <a:off x="457200" y="1258455"/>
            <a:ext cx="4191000" cy="5137727"/>
          </a:xfrm>
        </p:spPr>
        <p:txBody>
          <a:bodyPr>
            <a:normAutofit/>
          </a:bodyPr>
          <a:lstStyle/>
          <a:p>
            <a:pPr marL="0" indent="0">
              <a:buNone/>
            </a:pPr>
            <a:r>
              <a:rPr lang="en-US" dirty="0" smtClean="0"/>
              <a:t>“</a:t>
            </a:r>
            <a:r>
              <a:rPr lang="en-GB" dirty="0"/>
              <a:t>Over the coming months we </a:t>
            </a:r>
            <a:r>
              <a:rPr lang="en-GB" dirty="0" smtClean="0"/>
              <a:t>will work </a:t>
            </a:r>
            <a:r>
              <a:rPr lang="en-GB" dirty="0"/>
              <a:t>with solicitors, law firms, educators and students to develop a world-class </a:t>
            </a:r>
            <a:r>
              <a:rPr lang="en-GB" dirty="0" smtClean="0"/>
              <a:t>assessment”.</a:t>
            </a:r>
          </a:p>
          <a:p>
            <a:pPr marL="0" indent="0">
              <a:buNone/>
            </a:pPr>
            <a:endParaRPr lang="en-GB" dirty="0" smtClean="0"/>
          </a:p>
          <a:p>
            <a:pPr marL="0" indent="0">
              <a:buNone/>
            </a:pPr>
            <a:r>
              <a:rPr lang="en-GB" dirty="0" smtClean="0"/>
              <a:t>Published June 2017</a:t>
            </a:r>
          </a:p>
          <a:p>
            <a:endParaRPr lang="en-GB" dirty="0"/>
          </a:p>
          <a:p>
            <a:pPr marL="0" indent="0">
              <a:buNone/>
            </a:pPr>
            <a:r>
              <a:rPr lang="en-US" dirty="0" smtClean="0"/>
              <a:t>Many critiques but not many yet about the syllabus. </a:t>
            </a:r>
            <a:endParaRPr lang="en-US" dirty="0"/>
          </a:p>
        </p:txBody>
      </p:sp>
      <p:pic>
        <p:nvPicPr>
          <p:cNvPr id="5" name="Content Placeholder 4" descr="images-4.jpg"/>
          <p:cNvPicPr>
            <a:picLocks noGrp="1" noChangeAspect="1"/>
          </p:cNvPicPr>
          <p:nvPr>
            <p:ph sz="half" idx="2"/>
          </p:nvPr>
        </p:nvPicPr>
        <p:blipFill>
          <a:blip r:embed="rId2">
            <a:extLst>
              <a:ext uri="{28A0092B-C50C-407E-A947-70E740481C1C}">
                <a14:useLocalDpi xmlns:a14="http://schemas.microsoft.com/office/drawing/2010/main" val="0"/>
              </a:ext>
            </a:extLst>
          </a:blip>
          <a:srcRect t="-49727" b="-49727"/>
          <a:stretch>
            <a:fillRect/>
          </a:stretch>
        </p:blipFill>
        <p:spPr/>
      </p:pic>
      <p:pic>
        <p:nvPicPr>
          <p:cNvPr id="6" name="Picture 5" descr="Screen Shot 2017-09-21 at 09.25.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390" y="274638"/>
            <a:ext cx="3147491" cy="1601355"/>
          </a:xfrm>
          <a:prstGeom prst="rect">
            <a:avLst/>
          </a:prstGeom>
        </p:spPr>
      </p:pic>
    </p:spTree>
    <p:extLst>
      <p:ext uri="{BB962C8B-B14F-4D97-AF65-F5344CB8AC3E}">
        <p14:creationId xmlns:p14="http://schemas.microsoft.com/office/powerpoint/2010/main" val="1426036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TotalTime>
  <Words>761</Words>
  <Application>Microsoft Office PowerPoint</Application>
  <PresentationFormat>On-screen Show (4:3)</PresentationFormat>
  <Paragraphs>45</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 land law syllabus?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SQE</vt:lpstr>
      <vt:lpstr>PowerPoint Presentation</vt:lpstr>
      <vt:lpstr>PowerPoint Presentation</vt:lpstr>
      <vt:lpstr>Law School Drivers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 Layard</dc:creator>
  <cp:lastModifiedBy>Windows User</cp:lastModifiedBy>
  <cp:revision>11</cp:revision>
  <dcterms:created xsi:type="dcterms:W3CDTF">2017-09-21T07:15:16Z</dcterms:created>
  <dcterms:modified xsi:type="dcterms:W3CDTF">2018-01-03T14:06:10Z</dcterms:modified>
</cp:coreProperties>
</file>