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81" d="100"/>
          <a:sy n="81" d="100"/>
        </p:scale>
        <p:origin x="-21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E32EAC-BAFC-410A-A21D-34430E683A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8F521E54-8495-4642-9AD7-617C71C0C8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5A2F7459-0287-4203-9616-D52A7C6C0FB5}"/>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5" name="Footer Placeholder 4">
            <a:extLst>
              <a:ext uri="{FF2B5EF4-FFF2-40B4-BE49-F238E27FC236}">
                <a16:creationId xmlns:a16="http://schemas.microsoft.com/office/drawing/2014/main" xmlns="" id="{10A95274-4EA2-4AA9-A374-00C93B5EA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77E4AF84-CD27-4BB2-9B49-79EA05C5FDD8}"/>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304229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E7BB7D-7381-4BDA-A98E-68476B42378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8C840C68-12AF-4883-9B2C-C11D6CA82EB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FA0F088-1F0C-4B08-9F4F-6A039117F362}"/>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5" name="Footer Placeholder 4">
            <a:extLst>
              <a:ext uri="{FF2B5EF4-FFF2-40B4-BE49-F238E27FC236}">
                <a16:creationId xmlns:a16="http://schemas.microsoft.com/office/drawing/2014/main" xmlns="" id="{B918AB3B-EAC7-49E8-B323-A9C66360E9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2B64EAB-0816-4A90-8580-EF27CC658627}"/>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41675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BDA6EAD-4A5D-40DD-BFF9-36608558E3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D792D6E7-99EA-4EDD-A683-98ED186E6C7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96512C93-7DA9-42C5-A57A-D8C57A5CA7F1}"/>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5" name="Footer Placeholder 4">
            <a:extLst>
              <a:ext uri="{FF2B5EF4-FFF2-40B4-BE49-F238E27FC236}">
                <a16:creationId xmlns:a16="http://schemas.microsoft.com/office/drawing/2014/main" xmlns="" id="{E19A8A55-EC67-4D1D-9877-5697881478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4BEC15A8-175F-408B-BF92-F99583931DAB}"/>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1571719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0E73B1-36C8-4A5B-8AF8-0137AE8E087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BB67F842-4EDC-416B-93BB-21B3B287D50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ACB85A6-734A-4D0F-B449-5C9B73F4B68F}"/>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5" name="Footer Placeholder 4">
            <a:extLst>
              <a:ext uri="{FF2B5EF4-FFF2-40B4-BE49-F238E27FC236}">
                <a16:creationId xmlns:a16="http://schemas.microsoft.com/office/drawing/2014/main" xmlns="" id="{BC657E93-B323-4BB1-B8D9-7CEED5F537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D61A6DB3-1455-4DAF-A150-23CFC8BFF04E}"/>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3517033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16C563-29DD-43DE-B49B-1E66F96A6D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B58520A0-F4F8-4D1C-8B9A-D882DABE4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FD9574EA-2F7C-48C7-BA4C-32E0F983F4FA}"/>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5" name="Footer Placeholder 4">
            <a:extLst>
              <a:ext uri="{FF2B5EF4-FFF2-40B4-BE49-F238E27FC236}">
                <a16:creationId xmlns:a16="http://schemas.microsoft.com/office/drawing/2014/main" xmlns="" id="{750BCE59-701A-49EE-9E2A-4E4DD402DD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24EF6C2-0CC2-4D44-82B8-065D5D5D4E72}"/>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400180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C47321-C63A-455B-B06A-F1CA80EE30F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D5D23C3F-FDF1-4C2C-9DE5-E481E53EE12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00483622-79E1-4AE9-B6B7-A46BF0366F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0D1DEE22-6C0B-46C0-8FD8-31E19746AF2A}"/>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6" name="Footer Placeholder 5">
            <a:extLst>
              <a:ext uri="{FF2B5EF4-FFF2-40B4-BE49-F238E27FC236}">
                <a16:creationId xmlns:a16="http://schemas.microsoft.com/office/drawing/2014/main" xmlns="" id="{065478D0-0597-48D4-A784-3F1F2222ED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6831042C-A909-4182-B856-5F1AA0298A46}"/>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174239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9977E4-D7DA-4633-8E56-91130209507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52D865FD-C089-41FB-B8A4-A02882289B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2BF6E01F-01F4-46C8-B15C-2B1948BFC67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226E5DC4-EDD0-4A1D-822C-2012CDB7A5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F5226285-306F-428B-B099-FF1202574E6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6AE93098-E131-49A9-9583-1DBBD1348DAF}"/>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8" name="Footer Placeholder 7">
            <a:extLst>
              <a:ext uri="{FF2B5EF4-FFF2-40B4-BE49-F238E27FC236}">
                <a16:creationId xmlns:a16="http://schemas.microsoft.com/office/drawing/2014/main" xmlns="" id="{EC6516C2-E40E-4715-B92F-4B5F0BCA6B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0317E76F-26C2-4CC6-B47E-D4E7F02A84D2}"/>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1606496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199949-3460-4C0C-BD36-37F0AB569A8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DEEFBE86-0124-4796-A88D-F4C8366FA598}"/>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4" name="Footer Placeholder 3">
            <a:extLst>
              <a:ext uri="{FF2B5EF4-FFF2-40B4-BE49-F238E27FC236}">
                <a16:creationId xmlns:a16="http://schemas.microsoft.com/office/drawing/2014/main" xmlns="" id="{380E0D59-2F94-4A47-B6B9-506F789734E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604EDBC9-E5D5-47A9-BC56-C570F7B17448}"/>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1421160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C60146C-B7BA-48FE-AB27-7104EA6B3C4B}"/>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3" name="Footer Placeholder 2">
            <a:extLst>
              <a:ext uri="{FF2B5EF4-FFF2-40B4-BE49-F238E27FC236}">
                <a16:creationId xmlns:a16="http://schemas.microsoft.com/office/drawing/2014/main" xmlns="" id="{22279443-9BA0-4929-80E7-1708996C82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D1C639E0-846F-4B40-902E-A5DACEF4ACF4}"/>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2600799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6582EC-50FB-42F1-A27C-549610B117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7411E786-5A3C-4087-8447-88EEF4F851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D61A95E1-8B8B-4E16-980F-44CEBB3875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8637CBE5-45BC-4554-BD6E-734FB85764F3}"/>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6" name="Footer Placeholder 5">
            <a:extLst>
              <a:ext uri="{FF2B5EF4-FFF2-40B4-BE49-F238E27FC236}">
                <a16:creationId xmlns:a16="http://schemas.microsoft.com/office/drawing/2014/main" xmlns="" id="{36383317-EABB-40AC-A0EB-F848A3DDA8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1C1C9FD-9E09-4A09-8BC8-65AA361A82EB}"/>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202892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D2C227-A5E7-4A1A-9BF0-0F5DFF380A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469B148F-59C3-4D8B-9B48-CB2C542D42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E6CB6D26-248D-4F97-8749-BFAB6F0E5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3E663834-5CA0-45BC-9997-E634167D673A}"/>
              </a:ext>
            </a:extLst>
          </p:cNvPr>
          <p:cNvSpPr>
            <a:spLocks noGrp="1"/>
          </p:cNvSpPr>
          <p:nvPr>
            <p:ph type="dt" sz="half" idx="10"/>
          </p:nvPr>
        </p:nvSpPr>
        <p:spPr/>
        <p:txBody>
          <a:bodyPr/>
          <a:lstStyle/>
          <a:p>
            <a:fld id="{BB1CE16E-E9BF-4415-9274-44FE0C4312BB}" type="datetimeFigureOut">
              <a:rPr lang="en-GB" smtClean="0"/>
              <a:t>03/01/2018</a:t>
            </a:fld>
            <a:endParaRPr lang="en-GB"/>
          </a:p>
        </p:txBody>
      </p:sp>
      <p:sp>
        <p:nvSpPr>
          <p:cNvPr id="6" name="Footer Placeholder 5">
            <a:extLst>
              <a:ext uri="{FF2B5EF4-FFF2-40B4-BE49-F238E27FC236}">
                <a16:creationId xmlns:a16="http://schemas.microsoft.com/office/drawing/2014/main" xmlns="" id="{08E04D35-2AEB-4727-9295-E3BCA001F6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E95BF23-6824-4AB8-8D04-8186F4B0E5E2}"/>
              </a:ext>
            </a:extLst>
          </p:cNvPr>
          <p:cNvSpPr>
            <a:spLocks noGrp="1"/>
          </p:cNvSpPr>
          <p:nvPr>
            <p:ph type="sldNum" sz="quarter" idx="12"/>
          </p:nvPr>
        </p:nvSpPr>
        <p:spPr/>
        <p:txBody>
          <a:bodyPr/>
          <a:lstStyle/>
          <a:p>
            <a:fld id="{0C5E1C10-F500-427C-9FBC-07663BE152E2}" type="slidenum">
              <a:rPr lang="en-GB" smtClean="0"/>
              <a:t>‹#›</a:t>
            </a:fld>
            <a:endParaRPr lang="en-GB"/>
          </a:p>
        </p:txBody>
      </p:sp>
    </p:spTree>
    <p:extLst>
      <p:ext uri="{BB962C8B-B14F-4D97-AF65-F5344CB8AC3E}">
        <p14:creationId xmlns:p14="http://schemas.microsoft.com/office/powerpoint/2010/main" val="3780485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9C677DA-2140-412B-93C3-6B322A65DA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3BA0BE8D-ECFD-4226-B27E-F54F2042B2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5B1F26E-AFEE-4595-95CF-55F09762E5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1CE16E-E9BF-4415-9274-44FE0C4312BB}" type="datetimeFigureOut">
              <a:rPr lang="en-GB" smtClean="0"/>
              <a:t>03/01/2018</a:t>
            </a:fld>
            <a:endParaRPr lang="en-GB"/>
          </a:p>
        </p:txBody>
      </p:sp>
      <p:sp>
        <p:nvSpPr>
          <p:cNvPr id="5" name="Footer Placeholder 4">
            <a:extLst>
              <a:ext uri="{FF2B5EF4-FFF2-40B4-BE49-F238E27FC236}">
                <a16:creationId xmlns:a16="http://schemas.microsoft.com/office/drawing/2014/main" xmlns="" id="{CA6F5BCB-301D-4EC7-AAF8-75B28F369B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9308E9B4-9EBE-4288-BC8D-41283FFB6B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E1C10-F500-427C-9FBC-07663BE152E2}" type="slidenum">
              <a:rPr lang="en-GB" smtClean="0"/>
              <a:t>‹#›</a:t>
            </a:fld>
            <a:endParaRPr lang="en-GB"/>
          </a:p>
        </p:txBody>
      </p:sp>
    </p:spTree>
    <p:extLst>
      <p:ext uri="{BB962C8B-B14F-4D97-AF65-F5344CB8AC3E}">
        <p14:creationId xmlns:p14="http://schemas.microsoft.com/office/powerpoint/2010/main" val="3732783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425BFC-5D82-4B32-8168-120F776F9B2C}"/>
              </a:ext>
            </a:extLst>
          </p:cNvPr>
          <p:cNvSpPr>
            <a:spLocks noGrp="1"/>
          </p:cNvSpPr>
          <p:nvPr>
            <p:ph type="ctrTitle"/>
          </p:nvPr>
        </p:nvSpPr>
        <p:spPr>
          <a:xfrm>
            <a:off x="1524000" y="1122363"/>
            <a:ext cx="9144000" cy="2556752"/>
          </a:xfrm>
        </p:spPr>
        <p:txBody>
          <a:bodyPr>
            <a:noAutofit/>
          </a:bodyPr>
          <a:lstStyle/>
          <a:p>
            <a:r>
              <a:rPr lang="en-GB" sz="4800" dirty="0"/>
              <a:t>'T </a:t>
            </a:r>
            <a:r>
              <a:rPr lang="en-GB" sz="4800" dirty="0" err="1"/>
              <a:t>ain't</a:t>
            </a:r>
            <a:r>
              <a:rPr lang="en-GB" sz="4800" dirty="0"/>
              <a:t> what you do it's the way that you do it - That's what gets results (Ella Fitzgerald, written by Melvin Oliver and James Young) </a:t>
            </a:r>
          </a:p>
        </p:txBody>
      </p:sp>
      <p:sp>
        <p:nvSpPr>
          <p:cNvPr id="3" name="Subtitle 2">
            <a:extLst>
              <a:ext uri="{FF2B5EF4-FFF2-40B4-BE49-F238E27FC236}">
                <a16:creationId xmlns:a16="http://schemas.microsoft.com/office/drawing/2014/main" xmlns="" id="{CD074ADF-6495-4ABA-B097-70E171185B9D}"/>
              </a:ext>
            </a:extLst>
          </p:cNvPr>
          <p:cNvSpPr>
            <a:spLocks noGrp="1"/>
          </p:cNvSpPr>
          <p:nvPr>
            <p:ph type="subTitle" idx="1"/>
          </p:nvPr>
        </p:nvSpPr>
        <p:spPr/>
        <p:txBody>
          <a:bodyPr/>
          <a:lstStyle/>
          <a:p>
            <a:r>
              <a:rPr lang="en-GB" dirty="0"/>
              <a:t>Graham Ferris</a:t>
            </a:r>
          </a:p>
        </p:txBody>
      </p:sp>
    </p:spTree>
    <p:extLst>
      <p:ext uri="{BB962C8B-B14F-4D97-AF65-F5344CB8AC3E}">
        <p14:creationId xmlns:p14="http://schemas.microsoft.com/office/powerpoint/2010/main" val="4140378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EEB424-20A5-48B7-80FA-B1C637073BDE}"/>
              </a:ext>
            </a:extLst>
          </p:cNvPr>
          <p:cNvSpPr>
            <a:spLocks noGrp="1"/>
          </p:cNvSpPr>
          <p:nvPr>
            <p:ph type="title"/>
          </p:nvPr>
        </p:nvSpPr>
        <p:spPr/>
        <p:txBody>
          <a:bodyPr/>
          <a:lstStyle/>
          <a:p>
            <a:r>
              <a:rPr lang="en-GB" dirty="0">
                <a:solidFill>
                  <a:srgbClr val="FF0000"/>
                </a:solidFill>
              </a:rPr>
              <a:t>How to Select: Development of each learner</a:t>
            </a:r>
          </a:p>
        </p:txBody>
      </p:sp>
      <p:sp>
        <p:nvSpPr>
          <p:cNvPr id="3" name="Content Placeholder 2">
            <a:extLst>
              <a:ext uri="{FF2B5EF4-FFF2-40B4-BE49-F238E27FC236}">
                <a16:creationId xmlns:a16="http://schemas.microsoft.com/office/drawing/2014/main" xmlns="" id="{A966D757-3141-4406-A8B0-8D84B122A17A}"/>
              </a:ext>
            </a:extLst>
          </p:cNvPr>
          <p:cNvSpPr>
            <a:spLocks noGrp="1"/>
          </p:cNvSpPr>
          <p:nvPr>
            <p:ph idx="1"/>
          </p:nvPr>
        </p:nvSpPr>
        <p:spPr/>
        <p:txBody>
          <a:bodyPr/>
          <a:lstStyle/>
          <a:p>
            <a:pPr marL="0" indent="0">
              <a:buNone/>
            </a:pPr>
            <a:r>
              <a:rPr lang="en-GB" dirty="0"/>
              <a:t>Ideally: one should offer the learner an experience which does not frustrate by being beyond her competence nor bore her by being too easy, it should be pitched at the outer edge of her existing competence (Vygotsky – zone of proximal development - scaffolding)</a:t>
            </a:r>
          </a:p>
          <a:p>
            <a:pPr marL="0" indent="0">
              <a:buNone/>
            </a:pPr>
            <a:r>
              <a:rPr lang="en-GB" dirty="0"/>
              <a:t>BUT </a:t>
            </a:r>
          </a:p>
          <a:p>
            <a:pPr marL="0" indent="0">
              <a:buNone/>
            </a:pPr>
            <a:r>
              <a:rPr lang="en-GB" dirty="0"/>
              <a:t>learners have different capacities</a:t>
            </a:r>
          </a:p>
          <a:p>
            <a:pPr marL="0" indent="0">
              <a:buNone/>
            </a:pPr>
            <a:r>
              <a:rPr lang="en-GB" dirty="0"/>
              <a:t>THEREFORE</a:t>
            </a:r>
          </a:p>
          <a:p>
            <a:pPr marL="0" indent="0">
              <a:buNone/>
            </a:pPr>
            <a:r>
              <a:rPr lang="en-GB" dirty="0"/>
              <a:t>Teach multi-faceted material with multiple learning objectives, only some of which are required for successful study per assessment.</a:t>
            </a:r>
          </a:p>
        </p:txBody>
      </p:sp>
    </p:spTree>
    <p:extLst>
      <p:ext uri="{BB962C8B-B14F-4D97-AF65-F5344CB8AC3E}">
        <p14:creationId xmlns:p14="http://schemas.microsoft.com/office/powerpoint/2010/main" val="621574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64C027-4CB2-472A-BC66-B712F410CA1B}"/>
              </a:ext>
            </a:extLst>
          </p:cNvPr>
          <p:cNvSpPr>
            <a:spLocks noGrp="1"/>
          </p:cNvSpPr>
          <p:nvPr>
            <p:ph type="title"/>
          </p:nvPr>
        </p:nvSpPr>
        <p:spPr/>
        <p:txBody>
          <a:bodyPr/>
          <a:lstStyle/>
          <a:p>
            <a:pPr algn="ctr"/>
            <a:r>
              <a:rPr lang="en-GB" dirty="0">
                <a:solidFill>
                  <a:srgbClr val="FF0000"/>
                </a:solidFill>
              </a:rPr>
              <a:t>Example</a:t>
            </a:r>
          </a:p>
        </p:txBody>
      </p:sp>
      <p:sp>
        <p:nvSpPr>
          <p:cNvPr id="3" name="Content Placeholder 2">
            <a:extLst>
              <a:ext uri="{FF2B5EF4-FFF2-40B4-BE49-F238E27FC236}">
                <a16:creationId xmlns:a16="http://schemas.microsoft.com/office/drawing/2014/main" xmlns="" id="{41B8F10C-F35F-4E4B-A059-EE61C50F4F19}"/>
              </a:ext>
            </a:extLst>
          </p:cNvPr>
          <p:cNvSpPr>
            <a:spLocks noGrp="1"/>
          </p:cNvSpPr>
          <p:nvPr>
            <p:ph idx="1"/>
          </p:nvPr>
        </p:nvSpPr>
        <p:spPr/>
        <p:txBody>
          <a:bodyPr>
            <a:normAutofit fontScale="55000" lnSpcReduction="20000"/>
          </a:bodyPr>
          <a:lstStyle/>
          <a:p>
            <a:pPr marL="0" indent="0">
              <a:buNone/>
            </a:pPr>
            <a:r>
              <a:rPr lang="en-GB" i="1" dirty="0"/>
              <a:t>Hammersmith and Fulham LBC v Monk </a:t>
            </a:r>
            <a:r>
              <a:rPr lang="en-GB" dirty="0"/>
              <a:t>[1992] 1 AC 478 is about the nature of the periodic lease. </a:t>
            </a:r>
          </a:p>
          <a:p>
            <a:pPr marL="0" indent="0">
              <a:buNone/>
            </a:pPr>
            <a:r>
              <a:rPr lang="en-GB" dirty="0"/>
              <a:t>It is a fine example of a true ethical dilemma as recognised by Lord Browne-Wilkinson one could protect the reasonable expectations and property interest of one joint tenant only at the cost of holding the other joint tenant of an obligation (and relationship) no longer desired. </a:t>
            </a:r>
          </a:p>
          <a:p>
            <a:pPr marL="0" indent="0">
              <a:buNone/>
            </a:pPr>
            <a:r>
              <a:rPr lang="en-GB" dirty="0"/>
              <a:t>It is an example of a justice problem – the current law permits the destruction of the property of one joint tenant by the inaction of the other joint tenant, without compensation or recourse at law. At an accidental level (as the facts are usually arranged) the losing joint tenant has behaved badly. There is nothing in the law to require this be the case.</a:t>
            </a:r>
          </a:p>
          <a:p>
            <a:pPr marL="0" indent="0">
              <a:buNone/>
            </a:pPr>
            <a:r>
              <a:rPr lang="en-GB" dirty="0"/>
              <a:t>It is an example of legal fiction in modern law.</a:t>
            </a:r>
          </a:p>
          <a:p>
            <a:pPr marL="0" indent="0">
              <a:buNone/>
            </a:pPr>
            <a:r>
              <a:rPr lang="en-GB" dirty="0"/>
              <a:t>It is an example of the tension between Human Rights jurisprudence and the common law of property.</a:t>
            </a:r>
          </a:p>
          <a:p>
            <a:pPr marL="0" indent="0">
              <a:buNone/>
            </a:pPr>
            <a:r>
              <a:rPr lang="en-GB" dirty="0"/>
              <a:t>It is an example of the confusion caused when the law uses the same word (tenancy) to describe two different legal institutions (the joint tenancy is of a periodic tenancy and the two uses of the word tenancy are technical legal words with different meanings).</a:t>
            </a:r>
          </a:p>
          <a:p>
            <a:pPr marL="0" indent="0">
              <a:buNone/>
            </a:pPr>
            <a:r>
              <a:rPr lang="en-GB" dirty="0"/>
              <a:t>Therefore, one can teach the one case for more than one purpose, and catch the edge of competence zone for many learners. </a:t>
            </a:r>
          </a:p>
          <a:p>
            <a:pPr marL="0" indent="0">
              <a:buNone/>
            </a:pPr>
            <a:r>
              <a:rPr lang="en-GB" dirty="0"/>
              <a:t>I think the use of one word for two things is the easiest issue to catch – so that would be the pass understanding; to explain the problem one needs to be able to describe the two concepts of joint tenancy and periodic tenancy. </a:t>
            </a:r>
          </a:p>
          <a:p>
            <a:pPr marL="0" indent="0">
              <a:buNone/>
            </a:pPr>
            <a:r>
              <a:rPr lang="en-GB" dirty="0"/>
              <a:t>I think the ethical dilemma is very interesting, as it requires the learner to accept that the lesser of two evils may be the most that the law can aspire to. There is no fully satisfactory solution. However, it is a lot more difficult to fully understand than the “one word for two things is confusing” point. </a:t>
            </a:r>
          </a:p>
          <a:p>
            <a:endParaRPr lang="en-GB" dirty="0"/>
          </a:p>
        </p:txBody>
      </p:sp>
    </p:spTree>
    <p:extLst>
      <p:ext uri="{BB962C8B-B14F-4D97-AF65-F5344CB8AC3E}">
        <p14:creationId xmlns:p14="http://schemas.microsoft.com/office/powerpoint/2010/main" val="2953053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D3B5E9-3C5B-487A-B60A-AF5EBB3BB491}"/>
              </a:ext>
            </a:extLst>
          </p:cNvPr>
          <p:cNvSpPr>
            <a:spLocks noGrp="1"/>
          </p:cNvSpPr>
          <p:nvPr>
            <p:ph type="title"/>
          </p:nvPr>
        </p:nvSpPr>
        <p:spPr/>
        <p:txBody>
          <a:bodyPr>
            <a:normAutofit fontScale="90000"/>
          </a:bodyPr>
          <a:lstStyle/>
          <a:p>
            <a:pPr algn="ctr"/>
            <a:r>
              <a:rPr lang="en-GB" dirty="0">
                <a:solidFill>
                  <a:srgbClr val="FF0000"/>
                </a:solidFill>
              </a:rPr>
              <a:t>How to Select? Giving the learner access to the fundamental principles at play in property law</a:t>
            </a:r>
          </a:p>
        </p:txBody>
      </p:sp>
      <p:sp>
        <p:nvSpPr>
          <p:cNvPr id="3" name="Content Placeholder 2">
            <a:extLst>
              <a:ext uri="{FF2B5EF4-FFF2-40B4-BE49-F238E27FC236}">
                <a16:creationId xmlns:a16="http://schemas.microsoft.com/office/drawing/2014/main" xmlns="" id="{82A51285-643B-4798-B9C7-DA4B2BF996E4}"/>
              </a:ext>
            </a:extLst>
          </p:cNvPr>
          <p:cNvSpPr>
            <a:spLocks noGrp="1"/>
          </p:cNvSpPr>
          <p:nvPr>
            <p:ph idx="1"/>
          </p:nvPr>
        </p:nvSpPr>
        <p:spPr/>
        <p:txBody>
          <a:bodyPr>
            <a:normAutofit/>
          </a:bodyPr>
          <a:lstStyle/>
          <a:p>
            <a:pPr marL="0" indent="0">
              <a:buNone/>
            </a:pPr>
            <a:r>
              <a:rPr lang="en-GB" dirty="0"/>
              <a:t>Ideally: the material should explore the same difficult concepts several times starting with simple to apprehend examples and adding complexity upon repetition (sometimes known as the Bruner spiral, but could be derived from Whitehead on the Rhythm of Education)  </a:t>
            </a:r>
          </a:p>
          <a:p>
            <a:pPr marL="0" indent="0">
              <a:buNone/>
            </a:pPr>
            <a:r>
              <a:rPr lang="en-GB" dirty="0"/>
              <a:t>BUT </a:t>
            </a:r>
          </a:p>
          <a:p>
            <a:pPr marL="0" indent="0">
              <a:buNone/>
            </a:pPr>
            <a:r>
              <a:rPr lang="en-GB" dirty="0"/>
              <a:t>Mere repetition is boring, and simple examples in land law are rare</a:t>
            </a:r>
          </a:p>
          <a:p>
            <a:pPr marL="0" indent="0">
              <a:buNone/>
            </a:pPr>
            <a:r>
              <a:rPr lang="en-GB" dirty="0"/>
              <a:t>THEREFORE</a:t>
            </a:r>
          </a:p>
          <a:p>
            <a:pPr marL="0" indent="0">
              <a:buNone/>
            </a:pPr>
            <a:r>
              <a:rPr lang="en-GB" dirty="0"/>
              <a:t>Teach land law as property law in order to make simpler examples available</a:t>
            </a:r>
          </a:p>
        </p:txBody>
      </p:sp>
    </p:spTree>
    <p:extLst>
      <p:ext uri="{BB962C8B-B14F-4D97-AF65-F5344CB8AC3E}">
        <p14:creationId xmlns:p14="http://schemas.microsoft.com/office/powerpoint/2010/main" val="165585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028E5F-410D-4382-9D46-468F9F37D591}"/>
              </a:ext>
            </a:extLst>
          </p:cNvPr>
          <p:cNvSpPr>
            <a:spLocks noGrp="1"/>
          </p:cNvSpPr>
          <p:nvPr>
            <p:ph type="title"/>
          </p:nvPr>
        </p:nvSpPr>
        <p:spPr/>
        <p:txBody>
          <a:bodyPr/>
          <a:lstStyle/>
          <a:p>
            <a:pPr algn="ctr"/>
            <a:r>
              <a:rPr lang="en-GB" dirty="0">
                <a:solidFill>
                  <a:srgbClr val="FF0000"/>
                </a:solidFill>
              </a:rPr>
              <a:t>Example</a:t>
            </a:r>
          </a:p>
        </p:txBody>
      </p:sp>
      <p:sp>
        <p:nvSpPr>
          <p:cNvPr id="3" name="Content Placeholder 2">
            <a:extLst>
              <a:ext uri="{FF2B5EF4-FFF2-40B4-BE49-F238E27FC236}">
                <a16:creationId xmlns:a16="http://schemas.microsoft.com/office/drawing/2014/main" xmlns="" id="{630E22E9-750D-4940-BA57-4E81793DC20E}"/>
              </a:ext>
            </a:extLst>
          </p:cNvPr>
          <p:cNvSpPr>
            <a:spLocks noGrp="1"/>
          </p:cNvSpPr>
          <p:nvPr>
            <p:ph idx="1"/>
          </p:nvPr>
        </p:nvSpPr>
        <p:spPr/>
        <p:txBody>
          <a:bodyPr/>
          <a:lstStyle/>
          <a:p>
            <a:pPr marL="0" indent="0">
              <a:buNone/>
            </a:pPr>
            <a:r>
              <a:rPr lang="en-GB" dirty="0"/>
              <a:t>Relative title is a difficult concept but it may be thought an important one for understanding how the common-law of property developed and for understanding the nature of property.</a:t>
            </a:r>
          </a:p>
          <a:p>
            <a:pPr marL="0" indent="0">
              <a:buNone/>
            </a:pPr>
            <a:r>
              <a:rPr lang="en-GB" dirty="0"/>
              <a:t>Use the finding cases (</a:t>
            </a:r>
            <a:r>
              <a:rPr lang="en-GB" i="1" dirty="0"/>
              <a:t>Armory v </a:t>
            </a:r>
            <a:r>
              <a:rPr lang="en-GB" i="1" dirty="0" err="1"/>
              <a:t>Delamirie</a:t>
            </a:r>
            <a:r>
              <a:rPr lang="en-GB" i="1" dirty="0"/>
              <a:t> </a:t>
            </a:r>
            <a:r>
              <a:rPr lang="en-GB" dirty="0"/>
              <a:t>etc) to introduce the concept of relative title, then teach (e.g.) claims based on adverse possession over land (which like </a:t>
            </a:r>
            <a:r>
              <a:rPr lang="en-GB" i="1" dirty="0"/>
              <a:t>Monk</a:t>
            </a:r>
            <a:r>
              <a:rPr lang="en-GB" dirty="0"/>
              <a:t> has a myriad of possible directions for exploration). </a:t>
            </a:r>
          </a:p>
          <a:p>
            <a:pPr marL="0" indent="0">
              <a:buNone/>
            </a:pPr>
            <a:r>
              <a:rPr lang="en-GB" dirty="0"/>
              <a:t>Generally, title to goods is both simpler (less claims extant) and easier for students to grasp (more familiar).</a:t>
            </a:r>
          </a:p>
          <a:p>
            <a:pPr marL="0" indent="0">
              <a:buNone/>
            </a:pPr>
            <a:endParaRPr lang="en-GB" dirty="0"/>
          </a:p>
        </p:txBody>
      </p:sp>
    </p:spTree>
    <p:extLst>
      <p:ext uri="{BB962C8B-B14F-4D97-AF65-F5344CB8AC3E}">
        <p14:creationId xmlns:p14="http://schemas.microsoft.com/office/powerpoint/2010/main" val="327159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CE5A2A-9B9E-42C3-A1DE-13F70F839BEE}"/>
              </a:ext>
            </a:extLst>
          </p:cNvPr>
          <p:cNvSpPr>
            <a:spLocks noGrp="1"/>
          </p:cNvSpPr>
          <p:nvPr>
            <p:ph type="title"/>
          </p:nvPr>
        </p:nvSpPr>
        <p:spPr/>
        <p:txBody>
          <a:bodyPr/>
          <a:lstStyle/>
          <a:p>
            <a:pPr algn="ctr"/>
            <a:r>
              <a:rPr lang="en-GB" dirty="0">
                <a:solidFill>
                  <a:srgbClr val="FF0000"/>
                </a:solidFill>
              </a:rPr>
              <a:t>How to select: with a view to student reflection upon values</a:t>
            </a:r>
          </a:p>
        </p:txBody>
      </p:sp>
      <p:sp>
        <p:nvSpPr>
          <p:cNvPr id="3" name="Content Placeholder 2">
            <a:extLst>
              <a:ext uri="{FF2B5EF4-FFF2-40B4-BE49-F238E27FC236}">
                <a16:creationId xmlns:a16="http://schemas.microsoft.com/office/drawing/2014/main" xmlns="" id="{B2B19314-5603-4AAB-94C7-E7B8639C20F4}"/>
              </a:ext>
            </a:extLst>
          </p:cNvPr>
          <p:cNvSpPr>
            <a:spLocks noGrp="1"/>
          </p:cNvSpPr>
          <p:nvPr>
            <p:ph idx="1"/>
          </p:nvPr>
        </p:nvSpPr>
        <p:spPr/>
        <p:txBody>
          <a:bodyPr>
            <a:normAutofit fontScale="92500" lnSpcReduction="10000"/>
          </a:bodyPr>
          <a:lstStyle/>
          <a:p>
            <a:pPr marL="0" indent="0">
              <a:buNone/>
            </a:pPr>
            <a:r>
              <a:rPr lang="en-GB" dirty="0"/>
              <a:t>Ideally: study of the law should facilitate student reflection upon values (both personal and systemic) and conflicts between values. This both serves the disciplinary aim: of appreciating the normative nature of law; and the individual learner aim: of selection and adoption of values by the developing learner.  </a:t>
            </a:r>
          </a:p>
          <a:p>
            <a:pPr marL="0" indent="0">
              <a:buNone/>
            </a:pPr>
            <a:r>
              <a:rPr lang="en-GB" dirty="0"/>
              <a:t>BUT</a:t>
            </a:r>
          </a:p>
          <a:p>
            <a:pPr marL="0" indent="0">
              <a:buNone/>
            </a:pPr>
            <a:r>
              <a:rPr lang="en-GB" dirty="0"/>
              <a:t>The content of law is hard enough for students to learn, and as educational practitioners we should not proselytise.</a:t>
            </a:r>
          </a:p>
          <a:p>
            <a:pPr marL="0" indent="0">
              <a:buNone/>
            </a:pPr>
            <a:r>
              <a:rPr lang="en-GB" dirty="0"/>
              <a:t>THEREFORE </a:t>
            </a:r>
          </a:p>
          <a:p>
            <a:pPr marL="0" indent="0">
              <a:buNone/>
            </a:pPr>
            <a:r>
              <a:rPr lang="en-GB" dirty="0"/>
              <a:t>Use the resolution (or failure to resolve) value conflicts in land law in teaching, and teach the underlying value conflicts expressly.</a:t>
            </a:r>
          </a:p>
        </p:txBody>
      </p:sp>
    </p:spTree>
    <p:extLst>
      <p:ext uri="{BB962C8B-B14F-4D97-AF65-F5344CB8AC3E}">
        <p14:creationId xmlns:p14="http://schemas.microsoft.com/office/powerpoint/2010/main" val="4218606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412A13-895B-443E-B765-854D987278C8}"/>
              </a:ext>
            </a:extLst>
          </p:cNvPr>
          <p:cNvSpPr>
            <a:spLocks noGrp="1"/>
          </p:cNvSpPr>
          <p:nvPr>
            <p:ph type="title"/>
          </p:nvPr>
        </p:nvSpPr>
        <p:spPr/>
        <p:txBody>
          <a:bodyPr/>
          <a:lstStyle/>
          <a:p>
            <a:pPr algn="ctr"/>
            <a:r>
              <a:rPr lang="en-GB" dirty="0">
                <a:solidFill>
                  <a:srgbClr val="FF0000"/>
                </a:solidFill>
              </a:rPr>
              <a:t>Example (of a failure to find a satisfactory resolution)</a:t>
            </a:r>
          </a:p>
        </p:txBody>
      </p:sp>
      <p:sp>
        <p:nvSpPr>
          <p:cNvPr id="3" name="Content Placeholder 2">
            <a:extLst>
              <a:ext uri="{FF2B5EF4-FFF2-40B4-BE49-F238E27FC236}">
                <a16:creationId xmlns:a16="http://schemas.microsoft.com/office/drawing/2014/main" xmlns="" id="{AEE1B42B-E21A-470F-AFCD-42BAF81A81EE}"/>
              </a:ext>
            </a:extLst>
          </p:cNvPr>
          <p:cNvSpPr>
            <a:spLocks noGrp="1"/>
          </p:cNvSpPr>
          <p:nvPr>
            <p:ph idx="1"/>
          </p:nvPr>
        </p:nvSpPr>
        <p:spPr/>
        <p:txBody>
          <a:bodyPr>
            <a:normAutofit fontScale="85000" lnSpcReduction="10000"/>
          </a:bodyPr>
          <a:lstStyle/>
          <a:p>
            <a:pPr marL="0" indent="0">
              <a:buNone/>
            </a:pPr>
            <a:r>
              <a:rPr lang="en-GB" dirty="0"/>
              <a:t>What are </a:t>
            </a:r>
            <a:r>
              <a:rPr lang="en-GB" i="1" dirty="0"/>
              <a:t>Stack v Dowden </a:t>
            </a:r>
            <a:r>
              <a:rPr lang="en-GB" dirty="0"/>
              <a:t>and </a:t>
            </a:r>
            <a:r>
              <a:rPr lang="en-GB" i="1" dirty="0"/>
              <a:t>Jones v Kernott </a:t>
            </a:r>
            <a:r>
              <a:rPr lang="en-GB" dirty="0"/>
              <a:t>about?</a:t>
            </a:r>
          </a:p>
          <a:p>
            <a:pPr marL="0" indent="0">
              <a:buNone/>
            </a:pPr>
            <a:r>
              <a:rPr lang="en-GB" dirty="0"/>
              <a:t>Is it a principle of fairness used to determine imperfectly arranged property claims?</a:t>
            </a:r>
          </a:p>
          <a:p>
            <a:pPr marL="0" indent="0">
              <a:buNone/>
            </a:pPr>
            <a:r>
              <a:rPr lang="en-GB" dirty="0"/>
              <a:t>Is it a principle of consistency in dealing with post-relationship claims within and outside of marriage?</a:t>
            </a:r>
          </a:p>
          <a:p>
            <a:pPr marL="0" indent="0">
              <a:buNone/>
            </a:pPr>
            <a:r>
              <a:rPr lang="en-GB" dirty="0"/>
              <a:t>Is it legal recognition of the need for a distinction in law between residential ownership and other ownership of property (is it a principle that the nature of a home demands different and more discretionary legal treatment after Fox)</a:t>
            </a:r>
          </a:p>
          <a:p>
            <a:pPr marL="0" indent="0">
              <a:buNone/>
            </a:pPr>
            <a:r>
              <a:rPr lang="en-GB" dirty="0"/>
              <a:t>Is it an extreme example of the recognition of the lesser need for certainty for property claims between owners than for property claims between owners and third parties?</a:t>
            </a:r>
          </a:p>
          <a:p>
            <a:pPr marL="0" indent="0">
              <a:buNone/>
            </a:pPr>
            <a:r>
              <a:rPr lang="en-GB" dirty="0"/>
              <a:t>Is it mainstream property law – and what would that mean? Just what intuitions of property lawyers are violated and why should the law avoid the same?</a:t>
            </a:r>
          </a:p>
          <a:p>
            <a:pPr marL="0" indent="0">
              <a:buNone/>
            </a:pPr>
            <a:endParaRPr lang="en-GB" dirty="0"/>
          </a:p>
        </p:txBody>
      </p:sp>
    </p:spTree>
    <p:extLst>
      <p:ext uri="{BB962C8B-B14F-4D97-AF65-F5344CB8AC3E}">
        <p14:creationId xmlns:p14="http://schemas.microsoft.com/office/powerpoint/2010/main" val="3536094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585A8A-6964-486C-820F-46C6C1DE81F2}"/>
              </a:ext>
            </a:extLst>
          </p:cNvPr>
          <p:cNvSpPr>
            <a:spLocks noGrp="1"/>
          </p:cNvSpPr>
          <p:nvPr>
            <p:ph type="title"/>
          </p:nvPr>
        </p:nvSpPr>
        <p:spPr/>
        <p:txBody>
          <a:bodyPr/>
          <a:lstStyle/>
          <a:p>
            <a:pPr algn="ctr"/>
            <a:r>
              <a:rPr lang="en-GB" dirty="0">
                <a:solidFill>
                  <a:srgbClr val="FF0000"/>
                </a:solidFill>
              </a:rPr>
              <a:t>References</a:t>
            </a:r>
          </a:p>
        </p:txBody>
      </p:sp>
      <p:sp>
        <p:nvSpPr>
          <p:cNvPr id="3" name="Content Placeholder 2">
            <a:extLst>
              <a:ext uri="{FF2B5EF4-FFF2-40B4-BE49-F238E27FC236}">
                <a16:creationId xmlns:a16="http://schemas.microsoft.com/office/drawing/2014/main" xmlns="" id="{17612A5C-CB67-46D1-AD97-5ED67917B2BD}"/>
              </a:ext>
            </a:extLst>
          </p:cNvPr>
          <p:cNvSpPr>
            <a:spLocks noGrp="1"/>
          </p:cNvSpPr>
          <p:nvPr>
            <p:ph idx="1"/>
          </p:nvPr>
        </p:nvSpPr>
        <p:spPr/>
        <p:txBody>
          <a:bodyPr>
            <a:normAutofit fontScale="85000" lnSpcReduction="20000"/>
          </a:bodyPr>
          <a:lstStyle/>
          <a:p>
            <a:pPr marL="0" indent="0">
              <a:buNone/>
            </a:pPr>
            <a:r>
              <a:rPr lang="en-GB" dirty="0"/>
              <a:t>Jerome S Bruner, </a:t>
            </a:r>
            <a:r>
              <a:rPr lang="en-GB" i="1" dirty="0"/>
              <a:t>In Search of Pedagogy Volume 1</a:t>
            </a:r>
            <a:r>
              <a:rPr lang="en-GB" dirty="0"/>
              <a:t> (Routledge 2006)</a:t>
            </a:r>
          </a:p>
          <a:p>
            <a:pPr marL="0" indent="0">
              <a:buNone/>
            </a:pPr>
            <a:r>
              <a:rPr lang="en-GB" dirty="0"/>
              <a:t>Graham Ferris, </a:t>
            </a:r>
            <a:r>
              <a:rPr lang="en-GB" i="1" dirty="0"/>
              <a:t>Uses of Values in Legal Education </a:t>
            </a:r>
            <a:r>
              <a:rPr lang="en-GB" dirty="0"/>
              <a:t>(</a:t>
            </a:r>
            <a:r>
              <a:rPr lang="en-GB" dirty="0" err="1"/>
              <a:t>Intersentia</a:t>
            </a:r>
            <a:r>
              <a:rPr lang="en-GB" dirty="0"/>
              <a:t> 2015)</a:t>
            </a:r>
          </a:p>
          <a:p>
            <a:pPr marL="0" indent="0">
              <a:buNone/>
            </a:pPr>
            <a:r>
              <a:rPr lang="en-GB" dirty="0"/>
              <a:t>Lorna Fox, </a:t>
            </a:r>
            <a:r>
              <a:rPr lang="en-GB" i="1" dirty="0"/>
              <a:t>Conceptualising Home: Theories, Law and Policies </a:t>
            </a:r>
            <a:r>
              <a:rPr lang="en-GB" dirty="0"/>
              <a:t>(Hart Publishing 2007)</a:t>
            </a:r>
          </a:p>
          <a:p>
            <a:pPr marL="0" indent="0">
              <a:buNone/>
            </a:pPr>
            <a:r>
              <a:rPr lang="en-GB" dirty="0"/>
              <a:t>Jean Lave &amp; Etienne Wenger, </a:t>
            </a:r>
            <a:r>
              <a:rPr lang="en-GB" i="1" dirty="0"/>
              <a:t>Situated Learning: Legitimate Peripheral Participation</a:t>
            </a:r>
            <a:r>
              <a:rPr lang="en-GB" dirty="0"/>
              <a:t> (Cambridge University Press 1991)</a:t>
            </a:r>
          </a:p>
          <a:p>
            <a:pPr marL="0" indent="0">
              <a:buNone/>
            </a:pPr>
            <a:r>
              <a:rPr lang="en-GB" dirty="0" err="1"/>
              <a:t>Pasi</a:t>
            </a:r>
            <a:r>
              <a:rPr lang="en-GB" dirty="0"/>
              <a:t> </a:t>
            </a:r>
            <a:r>
              <a:rPr lang="en-GB" dirty="0" err="1"/>
              <a:t>Sahlberg</a:t>
            </a:r>
            <a:r>
              <a:rPr lang="en-GB" dirty="0"/>
              <a:t>, </a:t>
            </a:r>
            <a:r>
              <a:rPr lang="en-GB" i="1" dirty="0"/>
              <a:t>Finnish Lessons 2.0: What Can the World Learn from Educational Change in Finland?  </a:t>
            </a:r>
            <a:r>
              <a:rPr lang="en-GB" dirty="0"/>
              <a:t>(Teachers College Press 2014)</a:t>
            </a:r>
          </a:p>
          <a:p>
            <a:pPr marL="0" indent="0">
              <a:buNone/>
            </a:pPr>
            <a:r>
              <a:rPr lang="en-GB" dirty="0"/>
              <a:t>Lee S Shulman, </a:t>
            </a:r>
            <a:r>
              <a:rPr lang="en-GB" i="1" dirty="0"/>
              <a:t>Teaching as Community Property: Essays on higher Education</a:t>
            </a:r>
            <a:r>
              <a:rPr lang="en-GB" dirty="0"/>
              <a:t> (Jossey-Bass 2004)</a:t>
            </a:r>
          </a:p>
          <a:p>
            <a:pPr marL="0" indent="0">
              <a:buNone/>
            </a:pPr>
            <a:r>
              <a:rPr lang="en-GB" dirty="0"/>
              <a:t>L S Vygotsky, </a:t>
            </a:r>
            <a:r>
              <a:rPr lang="en-GB" i="1" dirty="0"/>
              <a:t>Mind in society: The development of higher psychological processes</a:t>
            </a:r>
            <a:r>
              <a:rPr lang="en-GB" dirty="0"/>
              <a:t> (Harvard University Press 1978).</a:t>
            </a:r>
          </a:p>
          <a:p>
            <a:pPr marL="0" indent="0">
              <a:buNone/>
            </a:pPr>
            <a:r>
              <a:rPr lang="en-GB" dirty="0"/>
              <a:t>Alfred North Whitehead, </a:t>
            </a:r>
            <a:r>
              <a:rPr lang="en-GB" i="1" dirty="0"/>
              <a:t>The Aims of Education </a:t>
            </a:r>
            <a:r>
              <a:rPr lang="en-GB" dirty="0"/>
              <a:t>(Free Press 1967)</a:t>
            </a:r>
          </a:p>
          <a:p>
            <a:pPr marL="0" indent="0">
              <a:buNone/>
            </a:pPr>
            <a:endParaRPr lang="en-GB" dirty="0"/>
          </a:p>
        </p:txBody>
      </p:sp>
    </p:spTree>
    <p:extLst>
      <p:ext uri="{BB962C8B-B14F-4D97-AF65-F5344CB8AC3E}">
        <p14:creationId xmlns:p14="http://schemas.microsoft.com/office/powerpoint/2010/main" val="1596482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CB2B0E36-C7C2-4BB6-BFF1-04ACF8CFDA20}"/>
              </a:ext>
            </a:extLst>
          </p:cNvPr>
          <p:cNvPicPr>
            <a:picLocks noChangeAspect="1"/>
          </p:cNvPicPr>
          <p:nvPr/>
        </p:nvPicPr>
        <p:blipFill>
          <a:blip r:embed="rId2"/>
          <a:stretch>
            <a:fillRect/>
          </a:stretch>
        </p:blipFill>
        <p:spPr>
          <a:xfrm>
            <a:off x="2948214" y="0"/>
            <a:ext cx="6295571" cy="6858000"/>
          </a:xfrm>
          <a:prstGeom prst="rect">
            <a:avLst/>
          </a:prstGeom>
        </p:spPr>
      </p:pic>
    </p:spTree>
    <p:extLst>
      <p:ext uri="{BB962C8B-B14F-4D97-AF65-F5344CB8AC3E}">
        <p14:creationId xmlns:p14="http://schemas.microsoft.com/office/powerpoint/2010/main" val="222703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55DBBC-05A8-4921-8440-E5B1D2136220}"/>
              </a:ext>
            </a:extLst>
          </p:cNvPr>
          <p:cNvSpPr>
            <a:spLocks noGrp="1"/>
          </p:cNvSpPr>
          <p:nvPr>
            <p:ph type="title"/>
          </p:nvPr>
        </p:nvSpPr>
        <p:spPr/>
        <p:txBody>
          <a:bodyPr/>
          <a:lstStyle/>
          <a:p>
            <a:pPr algn="ctr"/>
            <a:r>
              <a:rPr lang="en-GB" dirty="0">
                <a:solidFill>
                  <a:srgbClr val="FF0000"/>
                </a:solidFill>
              </a:rPr>
              <a:t>Prologue: Foreground, middle-ground, and background</a:t>
            </a:r>
          </a:p>
        </p:txBody>
      </p:sp>
      <p:sp>
        <p:nvSpPr>
          <p:cNvPr id="3" name="Content Placeholder 2">
            <a:extLst>
              <a:ext uri="{FF2B5EF4-FFF2-40B4-BE49-F238E27FC236}">
                <a16:creationId xmlns:a16="http://schemas.microsoft.com/office/drawing/2014/main" xmlns="" id="{FF097100-FD46-4878-95DE-F21938013E41}"/>
              </a:ext>
            </a:extLst>
          </p:cNvPr>
          <p:cNvSpPr>
            <a:spLocks noGrp="1"/>
          </p:cNvSpPr>
          <p:nvPr>
            <p:ph idx="1"/>
          </p:nvPr>
        </p:nvSpPr>
        <p:spPr/>
        <p:txBody>
          <a:bodyPr/>
          <a:lstStyle/>
          <a:p>
            <a:pPr marL="0" indent="0">
              <a:buNone/>
            </a:pPr>
            <a:r>
              <a:rPr lang="en-GB" dirty="0"/>
              <a:t>The Last of England by Ford </a:t>
            </a:r>
            <a:r>
              <a:rPr lang="en-GB" dirty="0" err="1"/>
              <a:t>Madox</a:t>
            </a:r>
            <a:r>
              <a:rPr lang="en-GB" dirty="0"/>
              <a:t> Brown, 1855. Oil on panel. Original in the Birmingham Museums and Art Gallery</a:t>
            </a:r>
          </a:p>
          <a:p>
            <a:pPr marL="0" indent="0">
              <a:buNone/>
            </a:pPr>
            <a:r>
              <a:rPr lang="en-GB" dirty="0"/>
              <a:t>Foreground: SQE</a:t>
            </a:r>
          </a:p>
          <a:p>
            <a:pPr marL="0" indent="0">
              <a:buNone/>
            </a:pPr>
            <a:r>
              <a:rPr lang="en-GB" dirty="0"/>
              <a:t>Middle-ground: jobs, costs, technological change, and Brexit</a:t>
            </a:r>
          </a:p>
          <a:p>
            <a:pPr marL="0" indent="0">
              <a:buNone/>
            </a:pPr>
            <a:r>
              <a:rPr lang="en-GB" dirty="0"/>
              <a:t>Background: cognitive, emotional, and cultural preparedness of students for Higher Education</a:t>
            </a:r>
          </a:p>
        </p:txBody>
      </p:sp>
    </p:spTree>
    <p:extLst>
      <p:ext uri="{BB962C8B-B14F-4D97-AF65-F5344CB8AC3E}">
        <p14:creationId xmlns:p14="http://schemas.microsoft.com/office/powerpoint/2010/main" val="2295411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E6AE8B-E22B-4D44-B1EB-4F0E0EB6EDF4}"/>
              </a:ext>
            </a:extLst>
          </p:cNvPr>
          <p:cNvSpPr>
            <a:spLocks noGrp="1"/>
          </p:cNvSpPr>
          <p:nvPr>
            <p:ph type="title"/>
          </p:nvPr>
        </p:nvSpPr>
        <p:spPr/>
        <p:txBody>
          <a:bodyPr/>
          <a:lstStyle/>
          <a:p>
            <a:r>
              <a:rPr lang="en-GB" dirty="0">
                <a:solidFill>
                  <a:srgbClr val="FF0000"/>
                </a:solidFill>
              </a:rPr>
              <a:t>Some Assumptions I make but will not defend </a:t>
            </a:r>
          </a:p>
        </p:txBody>
      </p:sp>
      <p:sp>
        <p:nvSpPr>
          <p:cNvPr id="3" name="Content Placeholder 2">
            <a:extLst>
              <a:ext uri="{FF2B5EF4-FFF2-40B4-BE49-F238E27FC236}">
                <a16:creationId xmlns:a16="http://schemas.microsoft.com/office/drawing/2014/main" xmlns="" id="{18FA562A-0190-42FE-AB64-7B6180E4BEEA}"/>
              </a:ext>
            </a:extLst>
          </p:cNvPr>
          <p:cNvSpPr>
            <a:spLocks noGrp="1"/>
          </p:cNvSpPr>
          <p:nvPr>
            <p:ph idx="1"/>
          </p:nvPr>
        </p:nvSpPr>
        <p:spPr/>
        <p:txBody>
          <a:bodyPr/>
          <a:lstStyle/>
          <a:p>
            <a:pPr marL="514350" indent="-514350">
              <a:buAutoNum type="arabicPeriod"/>
            </a:pPr>
            <a:r>
              <a:rPr lang="en-GB" dirty="0"/>
              <a:t>Land law taught as a crammer for the SQE part one (or two) would be a bad outcome.</a:t>
            </a:r>
          </a:p>
          <a:p>
            <a:pPr marL="514350" indent="-514350">
              <a:buAutoNum type="arabicPeriod"/>
            </a:pPr>
            <a:r>
              <a:rPr lang="en-GB" dirty="0"/>
              <a:t>Development of land law (property law) should be driven by the professionals who teach law (legal academics), and</a:t>
            </a:r>
          </a:p>
          <a:p>
            <a:pPr marL="514350" indent="-514350">
              <a:buAutoNum type="arabicPeriod"/>
            </a:pPr>
            <a:r>
              <a:rPr lang="en-GB" dirty="0"/>
              <a:t>Primary responsibility for either developing or implementing development in land law should be on the legal academics who teach land law</a:t>
            </a:r>
          </a:p>
          <a:p>
            <a:pPr marL="0" indent="0">
              <a:buNone/>
            </a:pPr>
            <a:r>
              <a:rPr lang="en-GB" dirty="0"/>
              <a:t>2 &amp; 3 reflect my understanding of educative practice, learning, and the reproduction of a discipline (see: Shulman, Lave &amp; Wenger, </a:t>
            </a:r>
            <a:r>
              <a:rPr lang="en-GB" dirty="0" err="1"/>
              <a:t>Sahlberg</a:t>
            </a:r>
            <a:r>
              <a:rPr lang="en-GB" dirty="0"/>
              <a:t>)</a:t>
            </a:r>
          </a:p>
          <a:p>
            <a:pPr marL="0" indent="0">
              <a:buNone/>
            </a:pPr>
            <a:endParaRPr lang="en-GB" dirty="0"/>
          </a:p>
        </p:txBody>
      </p:sp>
    </p:spTree>
    <p:extLst>
      <p:ext uri="{BB962C8B-B14F-4D97-AF65-F5344CB8AC3E}">
        <p14:creationId xmlns:p14="http://schemas.microsoft.com/office/powerpoint/2010/main" val="3365861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5B0630-CC21-4146-8BBC-00E5F2343B92}"/>
              </a:ext>
            </a:extLst>
          </p:cNvPr>
          <p:cNvSpPr>
            <a:spLocks noGrp="1"/>
          </p:cNvSpPr>
          <p:nvPr>
            <p:ph type="title"/>
          </p:nvPr>
        </p:nvSpPr>
        <p:spPr/>
        <p:txBody>
          <a:bodyPr/>
          <a:lstStyle/>
          <a:p>
            <a:r>
              <a:rPr lang="en-GB" dirty="0">
                <a:solidFill>
                  <a:srgbClr val="FF0000"/>
                </a:solidFill>
              </a:rPr>
              <a:t>Some Assumptions I make but will not defend</a:t>
            </a:r>
          </a:p>
        </p:txBody>
      </p:sp>
      <p:sp>
        <p:nvSpPr>
          <p:cNvPr id="3" name="Content Placeholder 2">
            <a:extLst>
              <a:ext uri="{FF2B5EF4-FFF2-40B4-BE49-F238E27FC236}">
                <a16:creationId xmlns:a16="http://schemas.microsoft.com/office/drawing/2014/main" xmlns="" id="{1F1A5021-80EE-4E83-AA74-090CD99463E6}"/>
              </a:ext>
            </a:extLst>
          </p:cNvPr>
          <p:cNvSpPr>
            <a:spLocks noGrp="1"/>
          </p:cNvSpPr>
          <p:nvPr>
            <p:ph idx="1"/>
          </p:nvPr>
        </p:nvSpPr>
        <p:spPr/>
        <p:txBody>
          <a:bodyPr/>
          <a:lstStyle/>
          <a:p>
            <a:pPr marL="0" indent="0">
              <a:buNone/>
            </a:pPr>
            <a:r>
              <a:rPr lang="en-GB" dirty="0"/>
              <a:t>4. Law teaching should self-consciously engage with values touching the law being taught.</a:t>
            </a:r>
          </a:p>
          <a:p>
            <a:pPr marL="0" indent="0">
              <a:buNone/>
            </a:pPr>
            <a:r>
              <a:rPr lang="en-GB" dirty="0"/>
              <a:t>5. Law teaching should be designed and delivered with an assumption of the correctness of a pluralistic understanding of values.</a:t>
            </a:r>
          </a:p>
          <a:p>
            <a:pPr marL="0" indent="0">
              <a:buNone/>
            </a:pPr>
            <a:r>
              <a:rPr lang="en-GB" dirty="0"/>
              <a:t>These two proposition I have explored at length in </a:t>
            </a:r>
            <a:r>
              <a:rPr lang="en-GB" i="1" dirty="0"/>
              <a:t>The Uses of Values in Legal Education</a:t>
            </a:r>
            <a:r>
              <a:rPr lang="en-GB" dirty="0"/>
              <a:t>	</a:t>
            </a:r>
          </a:p>
          <a:p>
            <a:pPr marL="0" indent="0">
              <a:buNone/>
            </a:pPr>
            <a:r>
              <a:rPr lang="en-GB" dirty="0"/>
              <a:t>Obviously, if I hold to these propositions it is not my place to hold out solutions for others to adopt. As with research the task is to frame the question or problem in a manner that enables intelligence to be applied in a productive manner.</a:t>
            </a:r>
          </a:p>
        </p:txBody>
      </p:sp>
    </p:spTree>
    <p:extLst>
      <p:ext uri="{BB962C8B-B14F-4D97-AF65-F5344CB8AC3E}">
        <p14:creationId xmlns:p14="http://schemas.microsoft.com/office/powerpoint/2010/main" val="933706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406CB1-1D0B-4A21-92F9-78E0D8FCAC5C}"/>
              </a:ext>
            </a:extLst>
          </p:cNvPr>
          <p:cNvSpPr>
            <a:spLocks noGrp="1"/>
          </p:cNvSpPr>
          <p:nvPr>
            <p:ph type="title"/>
          </p:nvPr>
        </p:nvSpPr>
        <p:spPr/>
        <p:txBody>
          <a:bodyPr/>
          <a:lstStyle/>
          <a:p>
            <a:pPr algn="ctr"/>
            <a:r>
              <a:rPr lang="en-GB" dirty="0">
                <a:solidFill>
                  <a:srgbClr val="FF0000"/>
                </a:solidFill>
              </a:rPr>
              <a:t>The Argument</a:t>
            </a:r>
          </a:p>
        </p:txBody>
      </p:sp>
      <p:sp>
        <p:nvSpPr>
          <p:cNvPr id="3" name="Content Placeholder 2">
            <a:extLst>
              <a:ext uri="{FF2B5EF4-FFF2-40B4-BE49-F238E27FC236}">
                <a16:creationId xmlns:a16="http://schemas.microsoft.com/office/drawing/2014/main" xmlns="" id="{C221CC22-87A5-406C-AC33-A1DB1F5816CB}"/>
              </a:ext>
            </a:extLst>
          </p:cNvPr>
          <p:cNvSpPr>
            <a:spLocks noGrp="1"/>
          </p:cNvSpPr>
          <p:nvPr>
            <p:ph idx="1"/>
          </p:nvPr>
        </p:nvSpPr>
        <p:spPr/>
        <p:txBody>
          <a:bodyPr>
            <a:normAutofit lnSpcReduction="10000"/>
          </a:bodyPr>
          <a:lstStyle/>
          <a:p>
            <a:endParaRPr lang="en-GB" dirty="0"/>
          </a:p>
          <a:p>
            <a:pPr marL="514350" indent="-514350">
              <a:buAutoNum type="arabicPeriod"/>
            </a:pPr>
            <a:r>
              <a:rPr lang="en-GB" dirty="0"/>
              <a:t>There is no realistic possibility of teaching all that would be required for a full and complete understanding of property law</a:t>
            </a:r>
          </a:p>
          <a:p>
            <a:pPr marL="514350" indent="-514350">
              <a:buAutoNum type="arabicPeriod"/>
            </a:pPr>
            <a:r>
              <a:rPr lang="en-GB" dirty="0"/>
              <a:t>Therefore, selection of material must be made upon a basis of criteria not internal to property law</a:t>
            </a:r>
          </a:p>
          <a:p>
            <a:pPr marL="514350" indent="-514350">
              <a:buAutoNum type="arabicPeriod"/>
            </a:pPr>
            <a:endParaRPr lang="en-GB" dirty="0"/>
          </a:p>
          <a:p>
            <a:pPr marL="0" indent="0">
              <a:buNone/>
            </a:pPr>
            <a:r>
              <a:rPr lang="en-GB" dirty="0"/>
              <a:t>If I am correct here the consequence is we select in ways that are defensible in non-property terms – we select property law that serves other non-property law educational ends (because we cannot justify any selection on exclusively property law terms).</a:t>
            </a:r>
          </a:p>
        </p:txBody>
      </p:sp>
    </p:spTree>
    <p:extLst>
      <p:ext uri="{BB962C8B-B14F-4D97-AF65-F5344CB8AC3E}">
        <p14:creationId xmlns:p14="http://schemas.microsoft.com/office/powerpoint/2010/main" val="731530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D2EEDC-A59B-4579-8875-9DC6A4648C07}"/>
              </a:ext>
            </a:extLst>
          </p:cNvPr>
          <p:cNvSpPr>
            <a:spLocks noGrp="1"/>
          </p:cNvSpPr>
          <p:nvPr>
            <p:ph type="title"/>
          </p:nvPr>
        </p:nvSpPr>
        <p:spPr/>
        <p:txBody>
          <a:bodyPr/>
          <a:lstStyle/>
          <a:p>
            <a:pPr algn="ctr"/>
            <a:r>
              <a:rPr lang="en-GB" dirty="0">
                <a:solidFill>
                  <a:srgbClr val="FF0000"/>
                </a:solidFill>
              </a:rPr>
              <a:t>A Trivial but Familiar example (analogy)</a:t>
            </a:r>
          </a:p>
        </p:txBody>
      </p:sp>
      <p:sp>
        <p:nvSpPr>
          <p:cNvPr id="3" name="Content Placeholder 2">
            <a:extLst>
              <a:ext uri="{FF2B5EF4-FFF2-40B4-BE49-F238E27FC236}">
                <a16:creationId xmlns:a16="http://schemas.microsoft.com/office/drawing/2014/main" xmlns="" id="{E134C98B-13F9-4768-8158-F6B7AFD386E5}"/>
              </a:ext>
            </a:extLst>
          </p:cNvPr>
          <p:cNvSpPr>
            <a:spLocks noGrp="1"/>
          </p:cNvSpPr>
          <p:nvPr>
            <p:ph idx="1"/>
          </p:nvPr>
        </p:nvSpPr>
        <p:spPr/>
        <p:txBody>
          <a:bodyPr/>
          <a:lstStyle/>
          <a:p>
            <a:pPr marL="0" indent="0">
              <a:buNone/>
            </a:pPr>
            <a:r>
              <a:rPr lang="en-GB" dirty="0"/>
              <a:t>I wish to travel in order to experience the full range of natural and human diversity that I can safely experience (no war zones).</a:t>
            </a:r>
          </a:p>
          <a:p>
            <a:pPr marL="0" indent="0">
              <a:buNone/>
            </a:pPr>
            <a:r>
              <a:rPr lang="en-GB" dirty="0"/>
              <a:t>I cannot travel everywhere now (or at all).</a:t>
            </a:r>
          </a:p>
          <a:p>
            <a:pPr marL="0" indent="0">
              <a:buNone/>
            </a:pPr>
            <a:r>
              <a:rPr lang="en-GB" dirty="0"/>
              <a:t>There is no criteria that ranks types of diversity as a good. </a:t>
            </a:r>
          </a:p>
          <a:p>
            <a:pPr marL="0" indent="0">
              <a:buNone/>
            </a:pPr>
            <a:r>
              <a:rPr lang="en-GB" dirty="0"/>
              <a:t>Therefore, I will plan my travel upon external criteria (e.g. cost, word of mouth recommendation, comfort, my interests).</a:t>
            </a:r>
          </a:p>
          <a:p>
            <a:pPr marL="0" indent="0">
              <a:buNone/>
            </a:pPr>
            <a:r>
              <a:rPr lang="en-GB" dirty="0"/>
              <a:t>I do travel to unfamiliar places, but I do chose my destinations according to criteria other than my basic reason for traveling which is found in an interest in difference (physical and human).</a:t>
            </a:r>
          </a:p>
        </p:txBody>
      </p:sp>
    </p:spTree>
    <p:extLst>
      <p:ext uri="{BB962C8B-B14F-4D97-AF65-F5344CB8AC3E}">
        <p14:creationId xmlns:p14="http://schemas.microsoft.com/office/powerpoint/2010/main" val="1381568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0C7A54-5AB5-4DB6-BDC7-C6EDFA0CC445}"/>
              </a:ext>
            </a:extLst>
          </p:cNvPr>
          <p:cNvSpPr>
            <a:spLocks noGrp="1"/>
          </p:cNvSpPr>
          <p:nvPr>
            <p:ph type="title"/>
          </p:nvPr>
        </p:nvSpPr>
        <p:spPr/>
        <p:txBody>
          <a:bodyPr/>
          <a:lstStyle/>
          <a:p>
            <a:pPr algn="ctr"/>
            <a:r>
              <a:rPr lang="en-GB" dirty="0">
                <a:solidFill>
                  <a:srgbClr val="FF0000"/>
                </a:solidFill>
              </a:rPr>
              <a:t>Why we cannot teach everything</a:t>
            </a:r>
          </a:p>
        </p:txBody>
      </p:sp>
      <p:sp>
        <p:nvSpPr>
          <p:cNvPr id="3" name="Content Placeholder 2">
            <a:extLst>
              <a:ext uri="{FF2B5EF4-FFF2-40B4-BE49-F238E27FC236}">
                <a16:creationId xmlns:a16="http://schemas.microsoft.com/office/drawing/2014/main" xmlns="" id="{0F641B8D-D14E-438B-ACC5-FFD90371DBA2}"/>
              </a:ext>
            </a:extLst>
          </p:cNvPr>
          <p:cNvSpPr>
            <a:spLocks noGrp="1"/>
          </p:cNvSpPr>
          <p:nvPr>
            <p:ph idx="1"/>
          </p:nvPr>
        </p:nvSpPr>
        <p:spPr/>
        <p:txBody>
          <a:bodyPr>
            <a:normAutofit fontScale="85000" lnSpcReduction="20000"/>
          </a:bodyPr>
          <a:lstStyle/>
          <a:p>
            <a:pPr marL="0" indent="0">
              <a:buNone/>
            </a:pPr>
            <a:r>
              <a:rPr lang="en-GB" dirty="0"/>
              <a:t>Property law includes land law.</a:t>
            </a:r>
          </a:p>
          <a:p>
            <a:pPr marL="0" indent="0">
              <a:buNone/>
            </a:pPr>
            <a:r>
              <a:rPr lang="en-GB" dirty="0"/>
              <a:t>Property law is necessarily complex because property rights affect strangers to property transactions. Land law is more complex because land endures through time. </a:t>
            </a:r>
          </a:p>
          <a:p>
            <a:pPr marL="0" indent="0">
              <a:buNone/>
            </a:pPr>
            <a:r>
              <a:rPr lang="en-GB" dirty="0"/>
              <a:t>Property law is important because access to and control of property facilitates life chances, lack of effective claims to property obstructs life chances. Land law is important because everyone must be somewhere, and activities upon land affect the environment of both close and distant neighbours.</a:t>
            </a:r>
          </a:p>
          <a:p>
            <a:pPr marL="0" indent="0">
              <a:buNone/>
            </a:pPr>
            <a:r>
              <a:rPr lang="en-GB" dirty="0"/>
              <a:t>Property law is taught because it is foundational to transactional law, the ability of parties to plan for the future, and the rule of law. Land law is taught because of the historical role it had in the development of the common law, and in practice.</a:t>
            </a:r>
          </a:p>
          <a:p>
            <a:pPr marL="0" indent="0">
              <a:buNone/>
            </a:pPr>
            <a:r>
              <a:rPr lang="en-GB" dirty="0"/>
              <a:t>Property law is foundational of capitalist economies. Land law is a foundational for a massive contemporary market in interests in land.</a:t>
            </a:r>
          </a:p>
          <a:p>
            <a:pPr marL="0" indent="0">
              <a:buNone/>
            </a:pPr>
            <a:endParaRPr lang="en-GB" dirty="0"/>
          </a:p>
        </p:txBody>
      </p:sp>
    </p:spTree>
    <p:extLst>
      <p:ext uri="{BB962C8B-B14F-4D97-AF65-F5344CB8AC3E}">
        <p14:creationId xmlns:p14="http://schemas.microsoft.com/office/powerpoint/2010/main" val="1494604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54F50F-A0C0-48C6-AA50-ABCDA4756874}"/>
              </a:ext>
            </a:extLst>
          </p:cNvPr>
          <p:cNvSpPr>
            <a:spLocks noGrp="1"/>
          </p:cNvSpPr>
          <p:nvPr>
            <p:ph type="title"/>
          </p:nvPr>
        </p:nvSpPr>
        <p:spPr/>
        <p:txBody>
          <a:bodyPr/>
          <a:lstStyle/>
          <a:p>
            <a:pPr algn="ctr"/>
            <a:r>
              <a:rPr lang="en-GB" dirty="0">
                <a:solidFill>
                  <a:srgbClr val="FF0000"/>
                </a:solidFill>
              </a:rPr>
              <a:t>How to Select? From the perspective of the learner as constrained by the discipline</a:t>
            </a:r>
          </a:p>
        </p:txBody>
      </p:sp>
      <p:sp>
        <p:nvSpPr>
          <p:cNvPr id="3" name="Content Placeholder 2">
            <a:extLst>
              <a:ext uri="{FF2B5EF4-FFF2-40B4-BE49-F238E27FC236}">
                <a16:creationId xmlns:a16="http://schemas.microsoft.com/office/drawing/2014/main" xmlns="" id="{A4AC68BB-681E-45B2-BDBB-25AB2977F1ED}"/>
              </a:ext>
            </a:extLst>
          </p:cNvPr>
          <p:cNvSpPr>
            <a:spLocks noGrp="1"/>
          </p:cNvSpPr>
          <p:nvPr>
            <p:ph idx="1"/>
          </p:nvPr>
        </p:nvSpPr>
        <p:spPr/>
        <p:txBody>
          <a:bodyPr/>
          <a:lstStyle/>
          <a:p>
            <a:pPr marL="0" indent="0">
              <a:buNone/>
            </a:pPr>
            <a:r>
              <a:rPr lang="en-GB" dirty="0"/>
              <a:t>We cannot teach everything that one could benefit from learning. </a:t>
            </a:r>
          </a:p>
          <a:p>
            <a:pPr marL="0" indent="0">
              <a:buNone/>
            </a:pPr>
            <a:r>
              <a:rPr lang="en-GB" dirty="0"/>
              <a:t>We select for coherence of the subject matter remaining true to the inherent demands of the subject and discipline.</a:t>
            </a:r>
          </a:p>
          <a:p>
            <a:pPr marL="0" indent="0">
              <a:buNone/>
            </a:pPr>
            <a:r>
              <a:rPr lang="en-GB" dirty="0"/>
              <a:t>We select for cognitive/technical capacity development of the learner through inculcation of the skills and abilities central to the discipline.</a:t>
            </a:r>
          </a:p>
          <a:p>
            <a:pPr marL="0" indent="0">
              <a:buNone/>
            </a:pPr>
            <a:r>
              <a:rPr lang="en-GB" dirty="0"/>
              <a:t>We select for identity/emotional/ethical development of the learner through exploration of values in the law.</a:t>
            </a:r>
          </a:p>
        </p:txBody>
      </p:sp>
    </p:spTree>
    <p:extLst>
      <p:ext uri="{BB962C8B-B14F-4D97-AF65-F5344CB8AC3E}">
        <p14:creationId xmlns:p14="http://schemas.microsoft.com/office/powerpoint/2010/main" val="1289125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1721</Words>
  <Application>Microsoft Office PowerPoint</Application>
  <PresentationFormat>Custom</PresentationFormat>
  <Paragraphs>88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 ain't what you do it's the way that you do it - That's what gets results (Ella Fitzgerald, written by Melvin Oliver and James Young) </vt:lpstr>
      <vt:lpstr>PowerPoint Presentation</vt:lpstr>
      <vt:lpstr>Prologue: Foreground, middle-ground, and background</vt:lpstr>
      <vt:lpstr>Some Assumptions I make but will not defend </vt:lpstr>
      <vt:lpstr>Some Assumptions I make but will not defend</vt:lpstr>
      <vt:lpstr>The Argument</vt:lpstr>
      <vt:lpstr>A Trivial but Familiar example (analogy)</vt:lpstr>
      <vt:lpstr>Why we cannot teach everything</vt:lpstr>
      <vt:lpstr>How to Select? From the perspective of the learner as constrained by the discipline</vt:lpstr>
      <vt:lpstr>How to Select: Development of each learner</vt:lpstr>
      <vt:lpstr>Example</vt:lpstr>
      <vt:lpstr>How to Select? Giving the learner access to the fundamental principles at play in property law</vt:lpstr>
      <vt:lpstr>Example</vt:lpstr>
      <vt:lpstr>How to select: with a view to student reflection upon values</vt:lpstr>
      <vt:lpstr>Example (of a failure to find a satisfactory resolution)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graham ferris</dc:creator>
  <cp:lastModifiedBy>Windows User</cp:lastModifiedBy>
  <cp:revision>17</cp:revision>
  <dcterms:created xsi:type="dcterms:W3CDTF">2017-09-25T08:30:01Z</dcterms:created>
  <dcterms:modified xsi:type="dcterms:W3CDTF">2018-01-03T13:14:19Z</dcterms:modified>
</cp:coreProperties>
</file>