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59" r:id="rId7"/>
    <p:sldId id="266" r:id="rId8"/>
    <p:sldId id="263" r:id="rId9"/>
    <p:sldId id="267" r:id="rId10"/>
    <p:sldId id="268" r:id="rId11"/>
    <p:sldId id="269" r:id="rId12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4C961-7F9B-41C3-8B2F-49B4C61779F7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94B4B-D7E4-4F17-92F2-108B380A3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163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44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68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9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6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75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4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668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4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77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3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3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CC23B-EC71-41D9-AE93-794B92B5C159}" type="datetimeFigureOut">
              <a:rPr lang="en-GB" smtClean="0"/>
              <a:t>03/01/2018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0CE17-EEFA-4CC1-9961-36571EB7A9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7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Re-imagining Land law</a:t>
            </a:r>
            <a:br>
              <a:rPr lang="en-GB" dirty="0" smtClean="0"/>
            </a:br>
            <a:r>
              <a:rPr lang="en-GB" dirty="0" smtClean="0"/>
              <a:t>Practice </a:t>
            </a:r>
            <a:r>
              <a:rPr lang="en-GB" dirty="0"/>
              <a:t>Driven </a:t>
            </a:r>
            <a:r>
              <a:rPr lang="en-GB" dirty="0" err="1"/>
              <a:t>vs</a:t>
            </a:r>
            <a:r>
              <a:rPr lang="en-GB" dirty="0"/>
              <a:t> Research Led: A Mixed Approach from </a:t>
            </a:r>
            <a:r>
              <a:rPr lang="en-GB" dirty="0" smtClean="0"/>
              <a:t>Swansea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Michael Draper</a:t>
            </a:r>
          </a:p>
          <a:p>
            <a:r>
              <a:rPr lang="en-GB" dirty="0" smtClean="0"/>
              <a:t>College of law and Criminology</a:t>
            </a:r>
          </a:p>
          <a:p>
            <a:r>
              <a:rPr lang="en-GB" dirty="0" smtClean="0"/>
              <a:t>Swansea University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23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Legal Knowledge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In the assessment candidates are expected to draw on and apply knowledge from the following areas of law and practice to scenarios regularly encountered in practice: </a:t>
            </a:r>
          </a:p>
          <a:p>
            <a:r>
              <a:rPr lang="en-GB" dirty="0"/>
              <a:t>The core principles of land law and relevant aspects of trust and contract law. </a:t>
            </a:r>
          </a:p>
          <a:p>
            <a:r>
              <a:rPr lang="en-GB" dirty="0"/>
              <a:t>The core knowledge areas of freehold real estate law and practice. </a:t>
            </a:r>
          </a:p>
          <a:p>
            <a:r>
              <a:rPr lang="en-GB" dirty="0"/>
              <a:t>The core knowledge areas of leasehold real estate law and practice. </a:t>
            </a:r>
          </a:p>
          <a:p>
            <a:r>
              <a:rPr lang="en-GB" dirty="0"/>
              <a:t>The core principles of planning </a:t>
            </a:r>
            <a:r>
              <a:rPr lang="en-GB" dirty="0" smtClean="0"/>
              <a:t>law (NB position in Wales very different). </a:t>
            </a:r>
            <a:endParaRPr lang="en-GB" dirty="0"/>
          </a:p>
          <a:p>
            <a:r>
              <a:rPr lang="en-GB" dirty="0"/>
              <a:t>The core principles of property taxation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42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Re-imagining Land Law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Suggestions</a:t>
            </a:r>
          </a:p>
          <a:p>
            <a:r>
              <a:rPr lang="en-GB" dirty="0" smtClean="0"/>
              <a:t>Discussion</a:t>
            </a:r>
          </a:p>
          <a:p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71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Swansea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Land Law taught at Level 5 alongside Equity and Trusts</a:t>
            </a:r>
          </a:p>
          <a:p>
            <a:r>
              <a:rPr lang="en-GB" dirty="0" smtClean="0"/>
              <a:t>Teaching via Semester 1 and 2</a:t>
            </a:r>
          </a:p>
          <a:p>
            <a:r>
              <a:rPr lang="en-GB" dirty="0" smtClean="0"/>
              <a:t>Two compulsory Land Law modules</a:t>
            </a:r>
          </a:p>
          <a:p>
            <a:r>
              <a:rPr lang="en-GB" dirty="0" smtClean="0"/>
              <a:t>Land Law 1</a:t>
            </a:r>
          </a:p>
          <a:p>
            <a:r>
              <a:rPr lang="en-GB" dirty="0" smtClean="0"/>
              <a:t>Land Law 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Land Law 1 Syllabus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Meaning of Land: Estates and Interests</a:t>
            </a:r>
          </a:p>
          <a:p>
            <a:r>
              <a:rPr lang="en-GB" dirty="0" smtClean="0"/>
              <a:t>Co-ownership</a:t>
            </a:r>
          </a:p>
          <a:p>
            <a:r>
              <a:rPr lang="en-GB" dirty="0" smtClean="0"/>
              <a:t>Systems of Registration</a:t>
            </a:r>
          </a:p>
          <a:p>
            <a:r>
              <a:rPr lang="en-GB" dirty="0" smtClean="0"/>
              <a:t>Adverse Possession</a:t>
            </a:r>
          </a:p>
          <a:p>
            <a:r>
              <a:rPr lang="en-GB" dirty="0" smtClean="0"/>
              <a:t>Learning Outcomes – use of clickers/</a:t>
            </a:r>
            <a:r>
              <a:rPr lang="en-GB" dirty="0" err="1" smtClean="0"/>
              <a:t>Kahoot</a:t>
            </a:r>
            <a:r>
              <a:rPr lang="en-GB" dirty="0" smtClean="0"/>
              <a:t>/MCQ’s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516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Formative case analysis</a:t>
            </a:r>
          </a:p>
          <a:p>
            <a:r>
              <a:rPr lang="en-GB" dirty="0" smtClean="0"/>
              <a:t>Summative case analysis - seen </a:t>
            </a:r>
          </a:p>
          <a:p>
            <a:r>
              <a:rPr lang="en-GB" dirty="0" smtClean="0"/>
              <a:t>Summative MCQ assessment - unseen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4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Land Law 2 Syllabus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Leases and Licences NB Renting Homes Wales Act 2016</a:t>
            </a:r>
          </a:p>
          <a:p>
            <a:r>
              <a:rPr lang="en-GB" dirty="0" smtClean="0"/>
              <a:t>Mortgages</a:t>
            </a:r>
          </a:p>
          <a:p>
            <a:r>
              <a:rPr lang="en-GB" dirty="0" smtClean="0"/>
              <a:t>Easements</a:t>
            </a:r>
          </a:p>
          <a:p>
            <a:r>
              <a:rPr lang="en-GB" dirty="0" smtClean="0"/>
              <a:t>Covenants</a:t>
            </a:r>
          </a:p>
          <a:p>
            <a:endParaRPr lang="en-GB" dirty="0"/>
          </a:p>
          <a:p>
            <a:r>
              <a:rPr lang="en-GB" dirty="0" smtClean="0"/>
              <a:t>Assessment: Unseen ‘standard’ Examination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620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 to Students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From your seminar tutor on </a:t>
            </a:r>
            <a:r>
              <a:rPr lang="en-GB" dirty="0" smtClean="0"/>
              <a:t>contributions </a:t>
            </a:r>
            <a:r>
              <a:rPr lang="en-GB" dirty="0"/>
              <a:t>in seminars</a:t>
            </a:r>
          </a:p>
          <a:p>
            <a:pPr lvl="0"/>
            <a:r>
              <a:rPr lang="en-GB" dirty="0"/>
              <a:t>Individualised feedback on </a:t>
            </a:r>
            <a:r>
              <a:rPr lang="en-GB" dirty="0" smtClean="0"/>
              <a:t>formative </a:t>
            </a:r>
            <a:r>
              <a:rPr lang="en-GB" dirty="0"/>
              <a:t>assessment</a:t>
            </a:r>
          </a:p>
          <a:p>
            <a:pPr lvl="0"/>
            <a:r>
              <a:rPr lang="en-GB" dirty="0"/>
              <a:t>Generic feedback on </a:t>
            </a:r>
            <a:r>
              <a:rPr lang="en-GB" dirty="0" smtClean="0"/>
              <a:t>formative </a:t>
            </a:r>
            <a:r>
              <a:rPr lang="en-GB" dirty="0"/>
              <a:t>assessment</a:t>
            </a:r>
          </a:p>
          <a:p>
            <a:pPr lvl="0"/>
            <a:r>
              <a:rPr lang="en-GB" dirty="0" smtClean="0"/>
              <a:t>Reports </a:t>
            </a:r>
            <a:r>
              <a:rPr lang="en-GB" dirty="0"/>
              <a:t>on the main sitting of the Land Law examination in </a:t>
            </a:r>
            <a:r>
              <a:rPr lang="en-GB" dirty="0" smtClean="0"/>
              <a:t>January/May</a:t>
            </a:r>
            <a:endParaRPr lang="en-GB" dirty="0"/>
          </a:p>
          <a:p>
            <a:pPr lvl="0"/>
            <a:r>
              <a:rPr lang="en-GB" dirty="0"/>
              <a:t>I</a:t>
            </a:r>
            <a:r>
              <a:rPr lang="en-GB" dirty="0" smtClean="0"/>
              <a:t>ndividual </a:t>
            </a:r>
            <a:r>
              <a:rPr lang="en-GB" dirty="0"/>
              <a:t>feedback and the opportunity to see </a:t>
            </a:r>
            <a:r>
              <a:rPr lang="en-GB" dirty="0" smtClean="0"/>
              <a:t>examination script by appointment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166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replace current module in Planning Law with  two new modules related to land use planning in 2018-2019 to meet the very different needs of students interested in those considering a career in Commercial Practice.</a:t>
            </a:r>
          </a:p>
          <a:p>
            <a:r>
              <a:rPr lang="en-GB" i="1" dirty="0" smtClean="0"/>
              <a:t>To appeal to a </a:t>
            </a:r>
            <a:r>
              <a:rPr lang="en-GB" i="1" dirty="0"/>
              <a:t>wider audience. At the moment the students I get are generally interested in land law which doesn't really have much bearing on planning law. I want to appeal to new audiences and I think this would be an effective means of doing so. </a:t>
            </a:r>
            <a:endParaRPr lang="en-GB" i="1" dirty="0" smtClean="0"/>
          </a:p>
          <a:p>
            <a:r>
              <a:rPr lang="en-GB" i="1" dirty="0" smtClean="0"/>
              <a:t>This </a:t>
            </a:r>
            <a:r>
              <a:rPr lang="en-GB" i="1" dirty="0"/>
              <a:t>approach also fits better with the twin developments of HR education in the College and providing for a more 'practice-oriented' approach to teaching planning law given the changes soon to be introduced by the SRA. </a:t>
            </a:r>
            <a:endParaRPr lang="en-GB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42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Land Use Planning for Commercial Practice 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Semester </a:t>
            </a:r>
            <a:r>
              <a:rPr lang="en-GB" b="1" dirty="0"/>
              <a:t>1 </a:t>
            </a:r>
            <a:endParaRPr lang="en-GB" sz="2400" dirty="0"/>
          </a:p>
          <a:p>
            <a:pPr lvl="0"/>
            <a:r>
              <a:rPr lang="en-GB" dirty="0" smtClean="0"/>
              <a:t>Planning </a:t>
            </a:r>
            <a:r>
              <a:rPr lang="en-GB" dirty="0"/>
              <a:t>as a Regulatory Regime </a:t>
            </a:r>
            <a:endParaRPr lang="en-GB" sz="2400" dirty="0"/>
          </a:p>
          <a:p>
            <a:pPr lvl="1"/>
            <a:r>
              <a:rPr lang="en-GB" dirty="0"/>
              <a:t>The private versus the public interest </a:t>
            </a:r>
            <a:endParaRPr lang="en-GB" sz="2000" dirty="0"/>
          </a:p>
          <a:p>
            <a:pPr lvl="1"/>
            <a:r>
              <a:rPr lang="en-GB" dirty="0"/>
              <a:t>Development plans and business interests</a:t>
            </a:r>
            <a:br>
              <a:rPr lang="en-GB" dirty="0"/>
            </a:br>
            <a:endParaRPr lang="en-GB" sz="2000" dirty="0"/>
          </a:p>
          <a:p>
            <a:pPr lvl="0"/>
            <a:r>
              <a:rPr lang="en-GB" dirty="0"/>
              <a:t>The Meaning of ‘Development’</a:t>
            </a:r>
            <a:br>
              <a:rPr lang="en-GB" dirty="0"/>
            </a:br>
            <a:endParaRPr lang="en-GB" sz="2400" dirty="0"/>
          </a:p>
          <a:p>
            <a:pPr lvl="0"/>
            <a:r>
              <a:rPr lang="en-GB" dirty="0"/>
              <a:t>Taking Decisions on Planning Applications </a:t>
            </a:r>
            <a:br>
              <a:rPr lang="en-GB" dirty="0"/>
            </a:br>
            <a:endParaRPr lang="en-GB" sz="2400" dirty="0"/>
          </a:p>
          <a:p>
            <a:pPr lvl="0"/>
            <a:r>
              <a:rPr lang="en-GB" dirty="0"/>
              <a:t>Planning Conditions and Obligations </a:t>
            </a:r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029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/>
              <a:t>Property Law and Practice </a:t>
            </a:r>
            <a:br>
              <a:rPr lang="en-GB" sz="3600" dirty="0"/>
            </a:br>
            <a:r>
              <a:rPr lang="en-GB" sz="3600" b="1" dirty="0"/>
              <a:t>Functioning Legal Knowledge Assessment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Candidates are required to demonstrate that they know how to: </a:t>
            </a:r>
          </a:p>
          <a:p>
            <a:r>
              <a:rPr lang="en-GB" dirty="0"/>
              <a:t>A. Identify the key elements of a freehold property transaction to meet the needs of a client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B. Conduct an investigation of a registered or an unregistered freehold title </a:t>
            </a:r>
          </a:p>
          <a:p>
            <a:r>
              <a:rPr lang="en-GB" dirty="0"/>
              <a:t>C. Carry out pre-contract searches and enquiries undertaken when acquiring a freehold property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D. Progress a freehold property transaction to exchange of contracts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E. Carry out pre-completion steps relevant to a freehold property transaction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F. Carry out completion and post-completion steps to meet the needs of a client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G. Apply an understanding of the grant and the assignment of a commercial lease to meet the needs of a </a:t>
            </a:r>
            <a:r>
              <a:rPr lang="en-GB" dirty="0" smtClean="0"/>
              <a:t>client. </a:t>
            </a:r>
            <a:endParaRPr lang="en-GB" dirty="0"/>
          </a:p>
          <a:p>
            <a:r>
              <a:rPr lang="en-GB" dirty="0"/>
              <a:t>H. Apply an understanding of the key lease covenants in a commercial lease and the law relating to a breach of these </a:t>
            </a:r>
            <a:r>
              <a:rPr lang="en-GB" dirty="0" smtClean="0"/>
              <a:t>covenants.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73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4508</TotalTime>
  <Words>411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Re-imagining Land law Practice Driven vs Research Led: A Mixed Approach from Swansea</vt:lpstr>
      <vt:lpstr>Swansea Structure</vt:lpstr>
      <vt:lpstr>Land Law 1 Syllabus</vt:lpstr>
      <vt:lpstr>Assessment</vt:lpstr>
      <vt:lpstr>Land Law 2 Syllabus</vt:lpstr>
      <vt:lpstr>Feedback to Students</vt:lpstr>
      <vt:lpstr>Options</vt:lpstr>
      <vt:lpstr> Land Use Planning for Commercial Practice  </vt:lpstr>
      <vt:lpstr>Property Law and Practice  Functioning Legal Knowledge Assessment </vt:lpstr>
      <vt:lpstr>Legal Knowledge </vt:lpstr>
      <vt:lpstr>Re-imagining Land Law</vt:lpstr>
    </vt:vector>
  </TitlesOfParts>
  <Company>Swansea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Re-imagining Land law Practice Driven vs Research Led: A Mixed Approach from Swansea</dc:title>
  <dc:creator>Draper M.J.</dc:creator>
  <cp:lastModifiedBy>Windows User</cp:lastModifiedBy>
  <cp:revision>6</cp:revision>
  <cp:lastPrinted>2017-09-25T11:17:54Z</cp:lastPrinted>
  <dcterms:created xsi:type="dcterms:W3CDTF">2017-09-22T13:10:21Z</dcterms:created>
  <dcterms:modified xsi:type="dcterms:W3CDTF">2018-01-03T13:06:42Z</dcterms:modified>
</cp:coreProperties>
</file>