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20" r:id="rId2"/>
    <p:sldMasterId id="2147483705" r:id="rId3"/>
    <p:sldMasterId id="2147483746" r:id="rId4"/>
    <p:sldMasterId id="2147483789" r:id="rId5"/>
    <p:sldMasterId id="2147483974" r:id="rId6"/>
    <p:sldMasterId id="2147483995" r:id="rId7"/>
    <p:sldMasterId id="2147484016" r:id="rId8"/>
    <p:sldMasterId id="2147484037" r:id="rId9"/>
  </p:sldMasterIdLst>
  <p:notesMasterIdLst>
    <p:notesMasterId r:id="rId17"/>
  </p:notesMasterIdLst>
  <p:handoutMasterIdLst>
    <p:handoutMasterId r:id="rId18"/>
  </p:handoutMasterIdLst>
  <p:sldIdLst>
    <p:sldId id="256" r:id="rId10"/>
    <p:sldId id="257" r:id="rId11"/>
    <p:sldId id="259" r:id="rId12"/>
    <p:sldId id="264" r:id="rId13"/>
    <p:sldId id="260" r:id="rId14"/>
    <p:sldId id="258" r:id="rId15"/>
    <p:sldId id="26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92B"/>
    <a:srgbClr val="002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1038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2D8D-FB06-49F8-80F3-966BA7A33CAB}" type="datetimeFigureOut">
              <a:rPr lang="en-GB" smtClean="0"/>
              <a:t>03/01/2018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465D6-E927-4CD6-BB6D-7C5E4BEAA1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0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92B64-956F-4AA1-9D00-91265D8096D4}" type="datetimeFigureOut">
              <a:rPr lang="en-GB" smtClean="0"/>
              <a:t>03/01/2018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C1D15-B5DE-4BD5-A4FB-8CE7A139D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1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88900"/>
            <a:ext cx="8966199" cy="6680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r="9954"/>
          <a:stretch/>
        </p:blipFill>
        <p:spPr>
          <a:xfrm>
            <a:off x="28575" y="-10819"/>
            <a:ext cx="9210676" cy="6822781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-7145" y="-84667"/>
            <a:ext cx="9246395" cy="6943744"/>
            <a:chOff x="-9526" y="-84667"/>
            <a:chExt cx="12328525" cy="6943744"/>
          </a:xfrm>
        </p:grpSpPr>
        <p:sp>
          <p:nvSpPr>
            <p:cNvPr id="24" name="Rectangle 23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25" y="6769077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8760922" y="3299924"/>
              <a:ext cx="6870621" cy="245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074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4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5101"/>
            <a:ext cx="4442638" cy="5326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2429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85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8" y="88900"/>
            <a:ext cx="8970662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7406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70663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95484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66207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40669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844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7713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1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9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r="8995"/>
          <a:stretch/>
        </p:blipFill>
        <p:spPr>
          <a:xfrm>
            <a:off x="19050" y="38180"/>
            <a:ext cx="9124950" cy="6787008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3" name="Rectangle 22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28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7788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2115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5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00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1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1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1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35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Statement/</a:t>
            </a:r>
            <a:br>
              <a:rPr lang="en-US" dirty="0" smtClean="0"/>
            </a:br>
            <a:r>
              <a:rPr lang="en-US" dirty="0" smtClean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1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Statement/</a:t>
            </a:r>
            <a:br>
              <a:rPr lang="en-US" dirty="0" smtClean="0"/>
            </a:br>
            <a:r>
              <a:rPr lang="en-US" dirty="0" smtClean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4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stair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r="13634"/>
          <a:stretch/>
        </p:blipFill>
        <p:spPr>
          <a:xfrm>
            <a:off x="9525" y="20093"/>
            <a:ext cx="9086850" cy="6799807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3" name="Rectangle 22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80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6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5101"/>
            <a:ext cx="4442638" cy="5326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952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99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8" y="88900"/>
            <a:ext cx="8970662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236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70663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6548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66207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40669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01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oS stair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7210" r="17517" b="-57"/>
          <a:stretch/>
        </p:blipFill>
        <p:spPr>
          <a:xfrm>
            <a:off x="19049" y="71436"/>
            <a:ext cx="9124951" cy="6815139"/>
          </a:xfrm>
          <a:prstGeom prst="rect">
            <a:avLst/>
          </a:prstGeom>
        </p:spPr>
      </p:pic>
      <p:grpSp>
        <p:nvGrpSpPr>
          <p:cNvPr id="24" name="Group 23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5" name="Rectangle 24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94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78456"/>
            <a:ext cx="8966198" cy="66906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2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78457"/>
            <a:ext cx="8966198" cy="6690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354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78457"/>
            <a:ext cx="8966198" cy="66906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22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pow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78457"/>
            <a:ext cx="8966198" cy="66906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858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gr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78457"/>
            <a:ext cx="8966198" cy="66906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574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ustom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88899" y="88900"/>
            <a:ext cx="8994377" cy="67044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2088000"/>
          <a:lstStyle>
            <a:lvl1pPr marL="0" indent="0" algn="ctr">
              <a:buNone/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Drag your image here</a:t>
            </a:r>
            <a:endParaRPr lang="en-GB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7144" y="-12621"/>
            <a:ext cx="9158288" cy="6871698"/>
            <a:chOff x="-9525" y="-12621"/>
            <a:chExt cx="12211050" cy="6871698"/>
          </a:xfrm>
        </p:grpSpPr>
        <p:sp>
          <p:nvSpPr>
            <p:cNvPr id="8" name="Rectangle 7"/>
            <p:cNvSpPr/>
            <p:nvPr/>
          </p:nvSpPr>
          <p:spPr>
            <a:xfrm>
              <a:off x="0" y="-11544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769077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-3399053" y="3377984"/>
              <a:ext cx="6869544" cy="90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720970" y="3377445"/>
              <a:ext cx="6870621" cy="90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2" name="Rectangle 21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045276" y="445155"/>
            <a:ext cx="1072824" cy="9334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Logo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819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88901"/>
            <a:ext cx="8966200" cy="668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880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277" y="445154"/>
              <a:ext cx="1072823" cy="94292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14553" flipV="1">
            <a:off x="4723002" y="1477556"/>
            <a:ext cx="622961" cy="940549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5600699" y="2095052"/>
            <a:ext cx="1580796" cy="41253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 spc="11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sz="800" spc="0" dirty="0" smtClean="0">
                <a:solidFill>
                  <a:schemeClr val="tx1"/>
                </a:solidFill>
              </a:rPr>
              <a:t>Copy and paste</a:t>
            </a:r>
            <a:r>
              <a:rPr lang="en-GB" sz="800" spc="0" baseline="0" dirty="0" smtClean="0">
                <a:solidFill>
                  <a:schemeClr val="tx1"/>
                </a:solidFill>
              </a:rPr>
              <a:t> this logo onto your customised title slide</a:t>
            </a:r>
            <a:endParaRPr lang="en-GB" sz="800" spc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3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890"/>
          <a:stretch/>
        </p:blipFill>
        <p:spPr>
          <a:xfrm>
            <a:off x="19050" y="0"/>
            <a:ext cx="9172575" cy="6858000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19" name="Rectangle 18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60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r="11718"/>
          <a:stretch/>
        </p:blipFill>
        <p:spPr>
          <a:xfrm>
            <a:off x="-1" y="0"/>
            <a:ext cx="9096375" cy="6858000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19" name="Rectangle 18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26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r="9954"/>
          <a:stretch/>
        </p:blipFill>
        <p:spPr>
          <a:xfrm>
            <a:off x="28575" y="-10819"/>
            <a:ext cx="9210676" cy="6822781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19" name="Rectangle 18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244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r="8995"/>
          <a:stretch/>
        </p:blipFill>
        <p:spPr>
          <a:xfrm>
            <a:off x="19050" y="38180"/>
            <a:ext cx="9124950" cy="6787008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3" name="Rectangle 22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41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r="13634"/>
          <a:stretch/>
        </p:blipFill>
        <p:spPr>
          <a:xfrm>
            <a:off x="9525" y="20093"/>
            <a:ext cx="9086850" cy="6799807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0" name="Rectangle 19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011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7210" r="17517" b="-57"/>
          <a:stretch/>
        </p:blipFill>
        <p:spPr>
          <a:xfrm>
            <a:off x="19049" y="71436"/>
            <a:ext cx="9124951" cy="6815139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19" name="Rectangle 18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065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000" spc="83" baseline="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7440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57" userDrawn="1">
          <p15:clr>
            <a:srgbClr val="FBAE40"/>
          </p15:clr>
        </p15:guide>
        <p15:guide id="3" pos="290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8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2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88900"/>
            <a:ext cx="8966200" cy="6680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05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3792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3475" userDrawn="1">
          <p15:clr>
            <a:srgbClr val="FBAE40"/>
          </p15:clr>
        </p15:guide>
        <p15:guide id="2" pos="2914" userDrawn="1">
          <p15:clr>
            <a:srgbClr val="FBAE40"/>
          </p15:clr>
        </p15:guide>
        <p15:guide id="3" pos="543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9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2115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8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000" spc="83" baseline="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1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1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2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4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Statement/</a:t>
            </a:r>
            <a:br>
              <a:rPr lang="en-US" dirty="0" smtClean="0"/>
            </a:br>
            <a:r>
              <a:rPr lang="en-US" dirty="0" smtClean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9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Statement/</a:t>
            </a:r>
            <a:br>
              <a:rPr lang="en-US" dirty="0" smtClean="0"/>
            </a:br>
            <a:r>
              <a:rPr lang="en-US" dirty="0" smtClean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3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pow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88900"/>
            <a:ext cx="8966199" cy="66801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46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2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5101"/>
            <a:ext cx="4442638" cy="5326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0672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57" userDrawn="1">
          <p15:clr>
            <a:srgbClr val="FBAE40"/>
          </p15:clr>
        </p15:guide>
        <p15:guide id="3" pos="2903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645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8" y="88900"/>
            <a:ext cx="8970662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9206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70663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3074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66207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40669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653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8919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69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1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gr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88900"/>
            <a:ext cx="8966199" cy="668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40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101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2115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7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2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1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15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1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Statement/</a:t>
            </a:r>
            <a:br>
              <a:rPr lang="en-US" dirty="0" smtClean="0"/>
            </a:br>
            <a:r>
              <a:rPr lang="en-US" dirty="0" smtClean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3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Statement/</a:t>
            </a:r>
            <a:br>
              <a:rPr lang="en-US" dirty="0" smtClean="0"/>
            </a:br>
            <a:r>
              <a:rPr lang="en-US" dirty="0" smtClean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4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ustom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88899" y="88900"/>
            <a:ext cx="8959057" cy="66791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2088000"/>
          <a:lstStyle>
            <a:lvl1pPr marL="0" indent="0" algn="ctr">
              <a:buNone/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Drag your image here</a:t>
            </a:r>
            <a:endParaRPr lang="en-GB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7144" y="-12621"/>
            <a:ext cx="9158288" cy="6871698"/>
            <a:chOff x="-9525" y="-12621"/>
            <a:chExt cx="12211050" cy="6871698"/>
          </a:xfrm>
        </p:grpSpPr>
        <p:sp>
          <p:nvSpPr>
            <p:cNvPr id="8" name="Rectangle 7"/>
            <p:cNvSpPr/>
            <p:nvPr/>
          </p:nvSpPr>
          <p:spPr>
            <a:xfrm>
              <a:off x="0" y="-11544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769077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-3399053" y="3377984"/>
              <a:ext cx="6869544" cy="90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720970" y="3377445"/>
              <a:ext cx="6870621" cy="90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63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46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4667" y="1435101"/>
            <a:ext cx="4446869" cy="5326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61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8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020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8" y="88900"/>
            <a:ext cx="8970662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8671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70663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4103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66207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40669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32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8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55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277" y="5366608"/>
              <a:ext cx="1072823" cy="94292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85447">
            <a:off x="4935738" y="4442902"/>
            <a:ext cx="622961" cy="940549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5813435" y="4467732"/>
            <a:ext cx="1580796" cy="10052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 spc="11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sz="800" spc="0" dirty="0" smtClean="0">
                <a:solidFill>
                  <a:schemeClr val="tx1"/>
                </a:solidFill>
              </a:rPr>
              <a:t>Copy and paste</a:t>
            </a:r>
            <a:r>
              <a:rPr lang="en-GB" sz="800" spc="0" baseline="0" dirty="0" smtClean="0">
                <a:solidFill>
                  <a:schemeClr val="tx1"/>
                </a:solidFill>
              </a:rPr>
              <a:t> this logo onto your customised title slide</a:t>
            </a:r>
            <a:endParaRPr lang="en-GB" sz="800" spc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3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3763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4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2115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5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0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1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16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32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Statement/</a:t>
            </a:r>
            <a:br>
              <a:rPr lang="en-US" dirty="0" smtClean="0"/>
            </a:br>
            <a:r>
              <a:rPr lang="en-US" dirty="0" smtClean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31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Statement/</a:t>
            </a:r>
            <a:br>
              <a:rPr lang="en-US" dirty="0" smtClean="0"/>
            </a:br>
            <a:r>
              <a:rPr lang="en-US" dirty="0" smtClean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76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9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890"/>
          <a:stretch/>
        </p:blipFill>
        <p:spPr>
          <a:xfrm>
            <a:off x="19050" y="0"/>
            <a:ext cx="9172575" cy="6858000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-7145" y="-84667"/>
            <a:ext cx="9265445" cy="7027334"/>
            <a:chOff x="-9526" y="-84667"/>
            <a:chExt cx="12353925" cy="7027334"/>
          </a:xfrm>
        </p:grpSpPr>
        <p:sp>
          <p:nvSpPr>
            <p:cNvPr id="24" name="Rectangle 23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25" y="6769077"/>
              <a:ext cx="12192000" cy="17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8773622" y="3287224"/>
              <a:ext cx="6870621" cy="270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14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58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5101"/>
            <a:ext cx="4442638" cy="5326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5256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1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77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8" y="88900"/>
            <a:ext cx="8970662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3930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70663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6644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66207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40669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Delete text box if not used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00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373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4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80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oS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r="11718"/>
          <a:stretch/>
        </p:blipFill>
        <p:spPr>
          <a:xfrm>
            <a:off x="-1" y="0"/>
            <a:ext cx="9096375" cy="6858000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>
            <a:off x="-7145" y="-84666"/>
            <a:ext cx="9255919" cy="7027333"/>
            <a:chOff x="-9526" y="-84666"/>
            <a:chExt cx="12341224" cy="7027333"/>
          </a:xfrm>
        </p:grpSpPr>
        <p:sp>
          <p:nvSpPr>
            <p:cNvPr id="29" name="Rectangle 28"/>
            <p:cNvSpPr/>
            <p:nvPr/>
          </p:nvSpPr>
          <p:spPr>
            <a:xfrm>
              <a:off x="-9526" y="-84666"/>
              <a:ext cx="12192000" cy="173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25" y="6769077"/>
              <a:ext cx="12192000" cy="17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31" name="Rectangle 30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8767271" y="3293574"/>
              <a:ext cx="6870621" cy="258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27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054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2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2115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9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76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1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 smtClean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2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03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7144" y="-12621"/>
            <a:ext cx="9158288" cy="6871698"/>
            <a:chOff x="-9525" y="-12621"/>
            <a:chExt cx="12211050" cy="6871698"/>
          </a:xfrm>
        </p:grpSpPr>
        <p:sp>
          <p:nvSpPr>
            <p:cNvPr id="8" name="Rectangle 7"/>
            <p:cNvSpPr/>
            <p:nvPr/>
          </p:nvSpPr>
          <p:spPr>
            <a:xfrm>
              <a:off x="0" y="-11544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769077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-3399053" y="3377984"/>
              <a:ext cx="6869544" cy="90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720970" y="3377445"/>
              <a:ext cx="6870621" cy="90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5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Statement/</a:t>
            </a:r>
            <a:br>
              <a:rPr lang="en-US" dirty="0" smtClean="0"/>
            </a:br>
            <a:r>
              <a:rPr lang="en-US" dirty="0" smtClean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7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Statement/</a:t>
            </a:r>
            <a:br>
              <a:rPr lang="en-US" dirty="0" smtClean="0"/>
            </a:br>
            <a:r>
              <a:rPr lang="en-US" dirty="0" smtClean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insert content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4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Photo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86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13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5" r:id="rId2"/>
    <p:sldLayoutId id="2147483717" r:id="rId3"/>
    <p:sldLayoutId id="2147483718" r:id="rId4"/>
    <p:sldLayoutId id="2147483719" r:id="rId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13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4058" r:id="rId2"/>
    <p:sldLayoutId id="2147483726" r:id="rId3"/>
    <p:sldLayoutId id="2147483879" r:id="rId4"/>
    <p:sldLayoutId id="2147483698" r:id="rId5"/>
    <p:sldLayoutId id="2147483884" r:id="rId6"/>
    <p:sldLayoutId id="2147483728" r:id="rId7"/>
    <p:sldLayoutId id="2147483882" r:id="rId8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75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51" r:id="rId3"/>
    <p:sldLayoutId id="2147483752" r:id="rId4"/>
    <p:sldLayoutId id="2147483753" r:id="rId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8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4059" r:id="rId2"/>
    <p:sldLayoutId id="2147483749" r:id="rId3"/>
    <p:sldLayoutId id="2147483880" r:id="rId4"/>
    <p:sldLayoutId id="2147483750" r:id="rId5"/>
    <p:sldLayoutId id="2147483883" r:id="rId6"/>
    <p:sldLayoutId id="2147483786" r:id="rId7"/>
    <p:sldLayoutId id="2147483881" r:id="rId8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0" r:id="rId2"/>
    <p:sldLayoutId id="2147483889" r:id="rId3"/>
    <p:sldLayoutId id="2147483791" r:id="rId4"/>
    <p:sldLayoutId id="2147483793" r:id="rId5"/>
    <p:sldLayoutId id="2147483794" r:id="rId6"/>
    <p:sldLayoutId id="2147483795" r:id="rId7"/>
    <p:sldLayoutId id="2147483796" r:id="rId8"/>
    <p:sldLayoutId id="2147483895" r:id="rId9"/>
    <p:sldLayoutId id="2147483901" r:id="rId10"/>
    <p:sldLayoutId id="2147483805" r:id="rId11"/>
    <p:sldLayoutId id="2147483973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2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  <p:sldLayoutId id="2147483992" r:id="rId18"/>
    <p:sldLayoutId id="2147483993" r:id="rId19"/>
    <p:sldLayoutId id="2147483994" r:id="rId2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6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41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42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  <p:sldLayoutId id="2147484052" r:id="rId15"/>
    <p:sldLayoutId id="2147484053" r:id="rId16"/>
    <p:sldLayoutId id="2147484054" r:id="rId17"/>
    <p:sldLayoutId id="2147484055" r:id="rId18"/>
    <p:sldLayoutId id="2147484056" r:id="rId19"/>
    <p:sldLayoutId id="2147484057" r:id="rId2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Au38tGysuY" TargetMode="External"/><Relationship Id="rId2" Type="http://schemas.openxmlformats.org/officeDocument/2006/relationships/hyperlink" Target="https://youtu.be/yiOqkmS5OLg" TargetMode="External"/><Relationship Id="rId1" Type="http://schemas.openxmlformats.org/officeDocument/2006/relationships/slideLayout" Target="../slideLayouts/slideLayout1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Dr Verona Ní Drisceoil, Lecturer in Law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Introducing the Virtual Land Law Field Trip Project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4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The concept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29" y="1713986"/>
            <a:ext cx="4177533" cy="3993569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0" r="19660"/>
          <a:stretch>
            <a:fillRect/>
          </a:stretch>
        </p:blipFill>
        <p:spPr>
          <a:xfrm>
            <a:off x="1745091" y="2621737"/>
            <a:ext cx="3873114" cy="3085817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r="14275"/>
          <a:stretch>
            <a:fillRect/>
          </a:stretch>
        </p:blipFill>
        <p:spPr>
          <a:xfrm>
            <a:off x="5223301" y="3438922"/>
            <a:ext cx="3607661" cy="2722605"/>
          </a:xfrm>
        </p:spPr>
      </p:pic>
    </p:spTree>
    <p:extLst>
      <p:ext uri="{BB962C8B-B14F-4D97-AF65-F5344CB8AC3E}">
        <p14:creationId xmlns:p14="http://schemas.microsoft.com/office/powerpoint/2010/main" val="388029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In </a:t>
            </a:r>
            <a:r>
              <a:rPr lang="en-GB" dirty="0"/>
              <a:t>essence, the Virtual Land Law Project is a series of bespoke land law videos </a:t>
            </a:r>
            <a:r>
              <a:rPr lang="en-GB" dirty="0" smtClean="0"/>
              <a:t>that have been produced to </a:t>
            </a:r>
            <a:r>
              <a:rPr lang="en-GB" dirty="0"/>
              <a:t>run alongside the teaching of the </a:t>
            </a:r>
            <a:r>
              <a:rPr lang="en-GB" dirty="0" smtClean="0"/>
              <a:t>land law module at the University of Sussex. The project </a:t>
            </a:r>
            <a:r>
              <a:rPr lang="en-GB" b="1" dirty="0" smtClean="0"/>
              <a:t>does not </a:t>
            </a:r>
            <a:r>
              <a:rPr lang="en-GB" dirty="0" smtClean="0"/>
              <a:t>seek to replace the core substantive teaching of the module but rather offers a means within which to enhance and enrich, and give added value (I hope!).</a:t>
            </a:r>
          </a:p>
          <a:p>
            <a:r>
              <a:rPr lang="en-GB" dirty="0" smtClean="0"/>
              <a:t>The </a:t>
            </a:r>
            <a:r>
              <a:rPr lang="en-GB" dirty="0"/>
              <a:t>videos are ‘Brighton based’ and represent different perspectives and voices </a:t>
            </a:r>
            <a:r>
              <a:rPr lang="en-GB" dirty="0" smtClean="0"/>
              <a:t>(on </a:t>
            </a:r>
            <a:r>
              <a:rPr lang="en-GB" dirty="0"/>
              <a:t>homelessness, access, the housing crisis, advising </a:t>
            </a:r>
            <a:r>
              <a:rPr lang="en-GB" dirty="0" smtClean="0"/>
              <a:t>clients) and thereby offer a unique and visual opportunity and platform within which students can engage with challenging issues and topics within the land law curriculum.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The videos</a:t>
            </a:r>
            <a:endParaRPr lang="en-GB" dirty="0"/>
          </a:p>
        </p:txBody>
      </p:sp>
      <p:pic>
        <p:nvPicPr>
          <p:cNvPr id="6" name="Picture 5" descr="Verona Ní Drisceoil, University of Sussex: Introduction to Land Law Field Trip Project - YouTube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0996" r="35836" b="7053"/>
          <a:stretch/>
        </p:blipFill>
        <p:spPr>
          <a:xfrm>
            <a:off x="5247503" y="3154961"/>
            <a:ext cx="3296422" cy="2735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882" b="22037"/>
          <a:stretch/>
        </p:blipFill>
        <p:spPr>
          <a:xfrm>
            <a:off x="585399" y="3154961"/>
            <a:ext cx="3731227" cy="256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1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b="1" u="sng" dirty="0"/>
              <a:t>Videos:</a:t>
            </a:r>
            <a:endParaRPr lang="en-GB" dirty="0"/>
          </a:p>
          <a:p>
            <a:r>
              <a:rPr lang="en-GB" dirty="0"/>
              <a:t>Video 1: 	An Introduction to the </a:t>
            </a:r>
            <a:r>
              <a:rPr lang="en-GB" dirty="0" smtClean="0"/>
              <a:t>Project </a:t>
            </a:r>
            <a:r>
              <a:rPr lang="en-GB" dirty="0"/>
              <a:t>	</a:t>
            </a:r>
            <a:r>
              <a:rPr lang="en-GB" dirty="0" smtClean="0"/>
              <a:t>		(</a:t>
            </a:r>
            <a:r>
              <a:rPr lang="en-GB" dirty="0"/>
              <a:t>Verona)	</a:t>
            </a:r>
            <a:r>
              <a:rPr lang="en-GB" dirty="0" smtClean="0"/>
              <a:t>	</a:t>
            </a: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youtu.be/yiOqkmS5OLg</a:t>
            </a:r>
            <a:r>
              <a:rPr lang="en-GB" dirty="0" smtClean="0"/>
              <a:t> </a:t>
            </a:r>
            <a:endParaRPr lang="en-GB" dirty="0"/>
          </a:p>
          <a:p>
            <a:r>
              <a:rPr lang="en-GB" dirty="0"/>
              <a:t>Video 2:	The Geographer’s Perspective 			</a:t>
            </a:r>
            <a:r>
              <a:rPr lang="en-GB" dirty="0" smtClean="0"/>
              <a:t>(</a:t>
            </a:r>
            <a:r>
              <a:rPr lang="en-GB" dirty="0"/>
              <a:t>Geoffrey Mead) </a:t>
            </a:r>
            <a:r>
              <a:rPr lang="en-GB" dirty="0" smtClean="0"/>
              <a:t>	</a:t>
            </a:r>
            <a:r>
              <a:rPr lang="en-GB" dirty="0" smtClean="0">
                <a:hlinkClick r:id="rId3"/>
              </a:rPr>
              <a:t>https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youtu.be/YAu38tGysuY</a:t>
            </a:r>
            <a:r>
              <a:rPr lang="en-GB" dirty="0" smtClean="0"/>
              <a:t> </a:t>
            </a:r>
            <a:endParaRPr lang="en-GB" dirty="0"/>
          </a:p>
          <a:p>
            <a:r>
              <a:rPr lang="en-GB" dirty="0"/>
              <a:t>Video 3:	Grenfell Tower –the legal issues			</a:t>
            </a:r>
            <a:r>
              <a:rPr lang="en-GB" dirty="0" smtClean="0"/>
              <a:t>(</a:t>
            </a:r>
            <a:r>
              <a:rPr lang="en-GB" dirty="0"/>
              <a:t>David Smith)</a:t>
            </a:r>
          </a:p>
          <a:p>
            <a:r>
              <a:rPr lang="en-GB" dirty="0"/>
              <a:t>Video 4:	Advising clients				</a:t>
            </a:r>
            <a:r>
              <a:rPr lang="en-GB" dirty="0" smtClean="0"/>
              <a:t>(</a:t>
            </a:r>
            <a:r>
              <a:rPr lang="en-GB" dirty="0"/>
              <a:t>David Smith)</a:t>
            </a:r>
          </a:p>
          <a:p>
            <a:r>
              <a:rPr lang="en-GB" dirty="0"/>
              <a:t>Video 5:	Student Housing (Dean)			</a:t>
            </a:r>
            <a:r>
              <a:rPr lang="en-GB" dirty="0" smtClean="0"/>
              <a:t>	(</a:t>
            </a:r>
            <a:r>
              <a:rPr lang="en-GB" dirty="0"/>
              <a:t>Dean Spears</a:t>
            </a:r>
            <a:r>
              <a:rPr lang="en-GB" dirty="0" smtClean="0"/>
              <a:t>)</a:t>
            </a:r>
            <a:endParaRPr lang="en-GB" dirty="0"/>
          </a:p>
          <a:p>
            <a:r>
              <a:rPr lang="en-GB" dirty="0"/>
              <a:t>Video 6:	Brighton Housing Trust I			</a:t>
            </a:r>
            <a:r>
              <a:rPr lang="en-GB" dirty="0" smtClean="0"/>
              <a:t>	(</a:t>
            </a:r>
            <a:r>
              <a:rPr lang="en-GB" dirty="0"/>
              <a:t>Nigel Parkinson)</a:t>
            </a:r>
          </a:p>
          <a:p>
            <a:r>
              <a:rPr lang="en-GB" dirty="0"/>
              <a:t>Video 7:	The Housing Crisis				</a:t>
            </a:r>
            <a:r>
              <a:rPr lang="en-GB" dirty="0" smtClean="0"/>
              <a:t>(</a:t>
            </a:r>
            <a:r>
              <a:rPr lang="en-GB" dirty="0"/>
              <a:t>Nigel Parkinson)</a:t>
            </a:r>
          </a:p>
          <a:p>
            <a:r>
              <a:rPr lang="en-GB" dirty="0"/>
              <a:t>Video 8:	Paul’s story				</a:t>
            </a:r>
            <a:r>
              <a:rPr lang="en-GB" dirty="0" smtClean="0"/>
              <a:t>	(</a:t>
            </a:r>
            <a:r>
              <a:rPr lang="en-GB" dirty="0"/>
              <a:t>Paul)</a:t>
            </a:r>
          </a:p>
          <a:p>
            <a:r>
              <a:rPr lang="en-GB" dirty="0"/>
              <a:t>Video 9:	David Smith on </a:t>
            </a:r>
            <a:r>
              <a:rPr lang="en-GB" i="1" dirty="0"/>
              <a:t>McDonald v McDonald		</a:t>
            </a:r>
            <a:r>
              <a:rPr lang="en-GB" dirty="0" smtClean="0"/>
              <a:t>(</a:t>
            </a:r>
            <a:r>
              <a:rPr lang="en-GB" dirty="0"/>
              <a:t>David Smith)</a:t>
            </a:r>
          </a:p>
          <a:p>
            <a:r>
              <a:rPr lang="en-GB" dirty="0"/>
              <a:t>Video 10:	David Smith on becoming a solicitor/legal practitioner	</a:t>
            </a:r>
            <a:r>
              <a:rPr lang="en-GB" dirty="0" smtClean="0"/>
              <a:t>(</a:t>
            </a:r>
            <a:r>
              <a:rPr lang="en-GB" dirty="0"/>
              <a:t>David Smith</a:t>
            </a:r>
            <a:r>
              <a:rPr lang="en-GB" dirty="0" smtClean="0"/>
              <a:t>)</a:t>
            </a:r>
          </a:p>
          <a:p>
            <a:r>
              <a:rPr lang="en-GB" i="1" u="sng" dirty="0" smtClean="0"/>
              <a:t>To be edited:</a:t>
            </a:r>
            <a:endParaRPr lang="en-GB" i="1" u="sng" dirty="0"/>
          </a:p>
          <a:p>
            <a:r>
              <a:rPr lang="en-GB" i="1" dirty="0"/>
              <a:t>Video 11:	Nothing for us without us			</a:t>
            </a:r>
            <a:r>
              <a:rPr lang="en-GB" i="1" dirty="0" smtClean="0"/>
              <a:t>(</a:t>
            </a:r>
            <a:r>
              <a:rPr lang="en-GB" i="1" dirty="0"/>
              <a:t>Dan, Jo &amp; Jean)</a:t>
            </a:r>
          </a:p>
          <a:p>
            <a:r>
              <a:rPr lang="en-GB" i="1" dirty="0"/>
              <a:t>Video 12:	</a:t>
            </a:r>
            <a:r>
              <a:rPr lang="en-GB" i="1" dirty="0" err="1"/>
              <a:t>StreetLaw</a:t>
            </a:r>
            <a:r>
              <a:rPr lang="en-GB" i="1" dirty="0"/>
              <a:t> </a:t>
            </a:r>
            <a:r>
              <a:rPr lang="en-GB" i="1" dirty="0" smtClean="0"/>
              <a:t>project				(Students)</a:t>
            </a:r>
            <a:endParaRPr lang="en-GB" i="1" dirty="0"/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The Videos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1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 smtClean="0"/>
              <a:t>The bespoke videos have now been added to our e-learning platform, Study Direct.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 smtClean="0"/>
              <a:t>The </a:t>
            </a:r>
            <a:r>
              <a:rPr lang="en-GB" sz="2000" dirty="0"/>
              <a:t>videos will </a:t>
            </a:r>
            <a:r>
              <a:rPr lang="en-GB" sz="2000" dirty="0" smtClean="0"/>
              <a:t>be (Autumn Term 2017) </a:t>
            </a:r>
            <a:r>
              <a:rPr lang="en-GB" sz="2000" dirty="0"/>
              <a:t>used in lectures</a:t>
            </a:r>
            <a:r>
              <a:rPr lang="en-GB" sz="2000" dirty="0" smtClean="0"/>
              <a:t>, seminars and for independent viewing by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 smtClean="0"/>
              <a:t>To reiterate, they are not intended to replace but rather to add value.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 smtClean="0"/>
              <a:t>Assessment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T</a:t>
            </a:r>
            <a:r>
              <a:rPr lang="en-GB" sz="2000" dirty="0" smtClean="0"/>
              <a:t>he videos capture, in broad terms, social justice issues and there will be an opportunity in Assessment Block 1 (Jan 2018) to submit an essay on issues raised in/by the videos. Students will also have the option of completing an essay or problem question of a more traditional format. </a:t>
            </a:r>
            <a:endParaRPr lang="en-GB" sz="2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1" dirty="0"/>
              <a:t>How the project will work</a:t>
            </a:r>
            <a:r>
              <a:rPr lang="en-GB" b="1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4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ea typeface="SimSun" panose="02010600030101010101" pitchFamily="2" charset="-122"/>
                <a:cs typeface="Arial" panose="020B0604020202020204" pitchFamily="34" charset="0"/>
              </a:rPr>
              <a:t>Challenges:</a:t>
            </a:r>
            <a:endParaRPr lang="en-GB" sz="1400" dirty="0"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 dirty="0" smtClean="0">
                <a:ea typeface="SimSun" panose="02010600030101010101" pitchFamily="2" charset="-122"/>
                <a:cs typeface="Arial" panose="020B0604020202020204" pitchFamily="34" charset="0"/>
              </a:rPr>
              <a:t>Resources were limited   - Innovation in Teaching Award = £5000.00.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 dirty="0" smtClean="0">
                <a:ea typeface="SimSun" panose="02010600030101010101" pitchFamily="2" charset="-122"/>
                <a:cs typeface="Arial" panose="020B0604020202020204" pitchFamily="34" charset="0"/>
              </a:rPr>
              <a:t>Time</a:t>
            </a:r>
            <a:r>
              <a:rPr lang="en-GB" sz="1400" dirty="0">
                <a:ea typeface="SimSun" panose="02010600030101010101" pitchFamily="2" charset="-122"/>
                <a:cs typeface="Arial" panose="020B0604020202020204" pitchFamily="34" charset="0"/>
              </a:rPr>
              <a:t>, effort, </a:t>
            </a:r>
            <a:r>
              <a:rPr lang="en-GB" sz="1400" dirty="0" smtClean="0">
                <a:ea typeface="SimSun" panose="02010600030101010101" pitchFamily="2" charset="-122"/>
                <a:cs typeface="Arial" panose="020B0604020202020204" pitchFamily="34" charset="0"/>
              </a:rPr>
              <a:t>admin (all in my ‘own’ time).</a:t>
            </a:r>
            <a:endParaRPr lang="en-GB" sz="1400" dirty="0"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 dirty="0">
                <a:ea typeface="SimSun" panose="02010600030101010101" pitchFamily="2" charset="-122"/>
                <a:cs typeface="Arial" panose="020B0604020202020204" pitchFamily="34" charset="0"/>
              </a:rPr>
              <a:t>Editing </a:t>
            </a:r>
            <a:r>
              <a:rPr lang="en-GB" sz="1400" dirty="0" smtClean="0">
                <a:ea typeface="SimSun" panose="02010600030101010101" pitchFamily="2" charset="-122"/>
                <a:cs typeface="Arial" panose="020B0604020202020204" pitchFamily="34" charset="0"/>
              </a:rPr>
              <a:t>process and working with </a:t>
            </a:r>
            <a:r>
              <a:rPr lang="en-GB" sz="1400" dirty="0" err="1" smtClean="0">
                <a:ea typeface="SimSun" panose="02010600030101010101" pitchFamily="2" charset="-122"/>
                <a:cs typeface="Arial" panose="020B0604020202020204" pitchFamily="34" charset="0"/>
              </a:rPr>
              <a:t>LLM</a:t>
            </a:r>
            <a:r>
              <a:rPr lang="en-GB" sz="1400" dirty="0" smtClean="0">
                <a:ea typeface="SimSun" panose="02010600030101010101" pitchFamily="2" charset="-122"/>
                <a:cs typeface="Arial" panose="020B0604020202020204" pitchFamily="34" charset="0"/>
              </a:rPr>
              <a:t> students.</a:t>
            </a:r>
            <a:endParaRPr lang="en-GB" sz="1400" dirty="0"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400" dirty="0" smtClean="0"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 smtClean="0">
                <a:ea typeface="SimSun" panose="02010600030101010101" pitchFamily="2" charset="-122"/>
                <a:cs typeface="Arial" panose="020B0604020202020204" pitchFamily="34" charset="0"/>
              </a:rPr>
              <a:t>What </a:t>
            </a:r>
            <a:r>
              <a:rPr lang="en-GB" sz="1400" b="1" dirty="0">
                <a:ea typeface="SimSun" panose="02010600030101010101" pitchFamily="2" charset="-122"/>
                <a:cs typeface="Arial" panose="020B0604020202020204" pitchFamily="34" charset="0"/>
              </a:rPr>
              <a:t>I could have done </a:t>
            </a:r>
            <a:r>
              <a:rPr lang="en-GB" sz="1400" b="1" dirty="0" smtClean="0">
                <a:ea typeface="SimSun" panose="02010600030101010101" pitchFamily="2" charset="-122"/>
                <a:cs typeface="Arial" panose="020B0604020202020204" pitchFamily="34" charset="0"/>
              </a:rPr>
              <a:t>better?</a:t>
            </a:r>
            <a:endParaRPr lang="en-GB" sz="1400" b="1" dirty="0"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ea typeface="SimSun" panose="02010600030101010101" pitchFamily="2" charset="-122"/>
                <a:cs typeface="Arial" panose="020B0604020202020204" pitchFamily="34" charset="0"/>
              </a:rPr>
              <a:t>More </a:t>
            </a:r>
            <a:r>
              <a:rPr lang="en-GB" sz="1400" dirty="0" smtClean="0">
                <a:ea typeface="SimSun" panose="02010600030101010101" pitchFamily="2" charset="-122"/>
                <a:cs typeface="Arial" panose="020B0604020202020204" pitchFamily="34" charset="0"/>
              </a:rPr>
              <a:t>diversity in the videos. They are not very diverse thereby running counter to one of the key messages!</a:t>
            </a:r>
            <a:endParaRPr lang="en-GB" sz="1400" dirty="0"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The 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9" r="30"/>
          <a:stretch/>
        </p:blipFill>
        <p:spPr>
          <a:xfrm>
            <a:off x="4625579" y="1755595"/>
            <a:ext cx="3996928" cy="374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8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S Title 1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UoS PowerPoint template - Standard.potx" id="{263A44CD-C9DD-4D6C-91D8-1B593EE87F80}" vid="{8003EDE2-31AE-4B85-BBFF-9D099B6B1E5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oS Title 1 Photography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UoS PowerPoint template - Standard.potx" id="{263A44CD-C9DD-4D6C-91D8-1B593EE87F80}" vid="{22D82D01-EC9C-4EAD-8B3D-025619A61275}"/>
    </a:ext>
  </a:extLst>
</a:theme>
</file>

<file path=ppt/theme/theme3.xml><?xml version="1.0" encoding="utf-8"?>
<a:theme xmlns:a="http://schemas.openxmlformats.org/drawingml/2006/main" name="UoS Title 2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UoS PowerPoint template - Standard.potx" id="{263A44CD-C9DD-4D6C-91D8-1B593EE87F80}" vid="{06F2081F-71D5-4313-BFE0-71CAC04C70C2}"/>
    </a:ext>
  </a:extLst>
</a:theme>
</file>

<file path=ppt/theme/theme4.xml><?xml version="1.0" encoding="utf-8"?>
<a:theme xmlns:a="http://schemas.openxmlformats.org/drawingml/2006/main" name="UoS Title 2 Photography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UoS PowerPoint template - Standard.potx" id="{263A44CD-C9DD-4D6C-91D8-1B593EE87F80}" vid="{1E6E0983-90E4-485F-88AC-91532DD3FE8B}"/>
    </a:ext>
  </a:extLst>
</a:theme>
</file>

<file path=ppt/theme/theme5.xml><?xml version="1.0" encoding="utf-8"?>
<a:theme xmlns:a="http://schemas.openxmlformats.org/drawingml/2006/main" name="Cobalt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UoS PowerPoint template - Standard.potx" id="{263A44CD-C9DD-4D6C-91D8-1B593EE87F80}" vid="{4B0B6EA9-8E0D-4F72-8302-E88B3B1F1324}"/>
    </a:ext>
  </a:extLst>
</a:theme>
</file>

<file path=ppt/theme/theme6.xml><?xml version="1.0" encoding="utf-8"?>
<a:theme xmlns:a="http://schemas.openxmlformats.org/drawingml/2006/main" name="Turquoise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UoS PowerPoint template - Standard.potx" id="{263A44CD-C9DD-4D6C-91D8-1B593EE87F80}" vid="{2171F1C2-6428-4C44-9532-700C2E24A372}"/>
    </a:ext>
  </a:extLst>
</a:theme>
</file>

<file path=ppt/theme/theme7.xml><?xml version="1.0" encoding="utf-8"?>
<a:theme xmlns:a="http://schemas.openxmlformats.org/drawingml/2006/main" name="Orange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UoS PowerPoint template - Standard.potx" id="{263A44CD-C9DD-4D6C-91D8-1B593EE87F80}" vid="{BC0C09B7-BD1F-4F25-8C9C-C89A2C93230F}"/>
    </a:ext>
  </a:extLst>
</a:theme>
</file>

<file path=ppt/theme/theme8.xml><?xml version="1.0" encoding="utf-8"?>
<a:theme xmlns:a="http://schemas.openxmlformats.org/drawingml/2006/main" name="Blue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UoS PowerPoint template - Standard.potx" id="{263A44CD-C9DD-4D6C-91D8-1B593EE87F80}" vid="{BE651764-881C-46F0-BAE6-D1AD39131839}"/>
    </a:ext>
  </a:extLst>
</a:theme>
</file>

<file path=ppt/theme/theme9.xml><?xml version="1.0" encoding="utf-8"?>
<a:theme xmlns:a="http://schemas.openxmlformats.org/drawingml/2006/main" name="Grape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UoS PowerPoint template - Standard.potx" id="{263A44CD-C9DD-4D6C-91D8-1B593EE87F80}" vid="{E9B942CE-CE2B-4D60-BFEC-8A8500C9109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UoS PowerPoint template - Standard (1)</Template>
  <TotalTime>0</TotalTime>
  <Words>331</Words>
  <Application>Microsoft Office PowerPoint</Application>
  <PresentationFormat>On-screen Show (4:3)</PresentationFormat>
  <Paragraphs>37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UoS Title 1</vt:lpstr>
      <vt:lpstr>UoS Title 1 Photography</vt:lpstr>
      <vt:lpstr>UoS Title 2</vt:lpstr>
      <vt:lpstr>UoS Title 2 Photography</vt:lpstr>
      <vt:lpstr>Cobalt - UoS Content</vt:lpstr>
      <vt:lpstr>Turquoise - UoS Content</vt:lpstr>
      <vt:lpstr>Orange - UoS Content</vt:lpstr>
      <vt:lpstr>Blue - UoS Content</vt:lpstr>
      <vt:lpstr>Grape - UoS Content</vt:lpstr>
      <vt:lpstr>Introducing the Virtual Land Law Field Trip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University of Sussex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the Virtual Land Law Field Trip Project</dc:title>
  <dc:creator>Verona Ni Drisceoil</dc:creator>
  <cp:lastModifiedBy>Windows User</cp:lastModifiedBy>
  <cp:revision>15</cp:revision>
  <dcterms:created xsi:type="dcterms:W3CDTF">2017-09-22T09:42:54Z</dcterms:created>
  <dcterms:modified xsi:type="dcterms:W3CDTF">2018-01-03T13:58:56Z</dcterms:modified>
</cp:coreProperties>
</file>