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31"/>
  </p:notesMasterIdLst>
  <p:handoutMasterIdLst>
    <p:handoutMasterId r:id="rId32"/>
  </p:handoutMasterIdLst>
  <p:sldIdLst>
    <p:sldId id="338" r:id="rId4"/>
    <p:sldId id="289" r:id="rId5"/>
    <p:sldId id="357" r:id="rId6"/>
    <p:sldId id="386" r:id="rId7"/>
    <p:sldId id="322" r:id="rId8"/>
    <p:sldId id="374" r:id="rId9"/>
    <p:sldId id="384" r:id="rId10"/>
    <p:sldId id="339" r:id="rId11"/>
    <p:sldId id="340" r:id="rId12"/>
    <p:sldId id="388" r:id="rId13"/>
    <p:sldId id="367" r:id="rId14"/>
    <p:sldId id="375" r:id="rId15"/>
    <p:sldId id="376" r:id="rId16"/>
    <p:sldId id="382" r:id="rId17"/>
    <p:sldId id="383" r:id="rId18"/>
    <p:sldId id="373" r:id="rId19"/>
    <p:sldId id="387" r:id="rId20"/>
    <p:sldId id="358" r:id="rId21"/>
    <p:sldId id="389" r:id="rId22"/>
    <p:sldId id="390" r:id="rId23"/>
    <p:sldId id="368" r:id="rId24"/>
    <p:sldId id="377" r:id="rId25"/>
    <p:sldId id="378" r:id="rId26"/>
    <p:sldId id="379" r:id="rId27"/>
    <p:sldId id="380" r:id="rId28"/>
    <p:sldId id="381" r:id="rId29"/>
    <p:sldId id="35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9337"/>
  </p:normalViewPr>
  <p:slideViewPr>
    <p:cSldViewPr>
      <p:cViewPr>
        <p:scale>
          <a:sx n="100" d="100"/>
          <a:sy n="100" d="100"/>
        </p:scale>
        <p:origin x="-516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997C50-4359-AC4C-BEF8-320CA3B06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97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6AB6AB7-968E-2E4B-832E-DC3CA7CB55FB}" type="datetimeFigureOut">
              <a:rPr lang="en-GB" altLang="en-US"/>
              <a:pPr>
                <a:defRPr/>
              </a:pPr>
              <a:t>03/01/2018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C2ED2B-5487-AA42-84DA-6D398B8FF9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076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FF"/>
              </a:buClr>
            </a:pPr>
            <a:fld id="{CBF85B0E-0037-D74D-95A8-6BA2DC024EFD}" type="slidenum">
              <a:rPr lang="en-GB" altLang="en-US" sz="1200">
                <a:solidFill>
                  <a:srgbClr val="000000"/>
                </a:solidFill>
                <a:latin typeface="Times New Roman" charset="0"/>
              </a:rPr>
              <a:pPr eaLnBrk="1" hangingPunct="1">
                <a:buClr>
                  <a:srgbClr val="0000FF"/>
                </a:buClr>
              </a:pPr>
              <a:t>1</a:t>
            </a:fld>
            <a:endParaRPr lang="en-GB" alt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MCQ Test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Estates and Interests (get 5 out of 10 correct)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79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Feedback</a:t>
            </a:r>
            <a:r>
              <a:rPr lang="en-US" baseline="0" dirty="0" smtClean="0"/>
              <a:t> for Written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848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Generic (Feed</a:t>
            </a:r>
            <a:r>
              <a:rPr lang="en-US" baseline="0" dirty="0" smtClean="0"/>
              <a:t> Forward)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61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Substantive (Detailed</a:t>
            </a:r>
            <a:r>
              <a:rPr lang="en-US" baseline="0" dirty="0" smtClean="0"/>
              <a:t> Feedback on the issues)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19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MCQ tests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to support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823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Coursework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real world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976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problem Q (dressed 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539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(writing for a target audience)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63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mr-IN" dirty="0" smtClean="0"/>
              <a:t>–</a:t>
            </a:r>
            <a:r>
              <a:rPr lang="en-US" baseline="0" dirty="0" smtClean="0"/>
              <a:t> piecing together from real world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604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FF"/>
              </a:buClr>
            </a:pPr>
            <a:fld id="{136C2BBC-1316-774D-B2C4-1E0DA561BD17}" type="slidenum">
              <a:rPr lang="en-GB" altLang="en-US" sz="1200">
                <a:solidFill>
                  <a:srgbClr val="000000"/>
                </a:solidFill>
                <a:latin typeface="Times New Roman" charset="0"/>
              </a:rPr>
              <a:pPr eaLnBrk="1" hangingPunct="1">
                <a:buClr>
                  <a:srgbClr val="0000FF"/>
                </a:buClr>
              </a:pPr>
              <a:t>27</a:t>
            </a:fld>
            <a:endParaRPr lang="en-GB" alt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6512D4-ADA0-1B42-9422-064049A52D2A}" type="slidenum">
              <a:rPr lang="en-GB" altLang="en-US" sz="1200"/>
              <a:pPr/>
              <a:t>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Think Land is one of the most connected subjects already (challenge is to make UG students see it) </a:t>
            </a:r>
            <a:r>
              <a:rPr lang="mr-IN" altLang="en-US" dirty="0" smtClean="0">
                <a:ea typeface="Mangal" charset="0"/>
              </a:rPr>
              <a:t>–</a:t>
            </a:r>
            <a:r>
              <a:rPr lang="en-US" altLang="en-US" dirty="0" smtClean="0"/>
              <a:t> does not need to be </a:t>
            </a:r>
            <a:r>
              <a:rPr lang="en-US" altLang="en-US" dirty="0" err="1" smtClean="0"/>
              <a:t>reconceptualised</a:t>
            </a:r>
            <a:r>
              <a:rPr lang="en-US" altLang="en-US" dirty="0" smtClean="0"/>
              <a:t>.  Rules and regulations which people need to be proficient in applying to everyday situations </a:t>
            </a:r>
            <a:r>
              <a:rPr lang="mr-IN" altLang="en-US" dirty="0" smtClean="0">
                <a:ea typeface="Mangal" charset="0"/>
              </a:rPr>
              <a:t>–</a:t>
            </a:r>
            <a:r>
              <a:rPr lang="en-US" altLang="en-US" dirty="0" smtClean="0"/>
              <a:t> big challenge is application, not knowledge for students and fact that, as technical, there is the horrifying possibility that an answer can be fundamentally and categorically wrong.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52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715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34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Process I lead</a:t>
            </a:r>
            <a:r>
              <a:rPr lang="en-GB" baseline="0" dirty="0" smtClean="0"/>
              <a:t> as what is now called ‘Director of Education’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221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GB" altLang="en-US" sz="100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8FF8BFA-5EB2-9B42-BA04-B7E587C2C73A}" type="slidenum">
              <a:rPr lang="en-GB" altLang="en-US" sz="120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</a:t>
            </a:r>
            <a:r>
              <a:rPr lang="mr-IN" baseline="0" dirty="0" smtClean="0"/>
              <a:t>–</a:t>
            </a:r>
            <a:r>
              <a:rPr lang="en-GB" baseline="0" dirty="0" smtClean="0"/>
              <a:t> Drop in Session (smaller chunks)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377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MCQ </a:t>
            </a:r>
            <a:r>
              <a:rPr lang="mr-IN" dirty="0" smtClean="0"/>
              <a:t>–</a:t>
            </a:r>
            <a:r>
              <a:rPr lang="en-US" dirty="0" smtClean="0"/>
              <a:t> Skills Audit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2ED2B-5487-AA42-84DA-6D398B8FF9AC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63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641218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513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396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655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0382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4454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297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3445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144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0456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2934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Volumes\KINGSTON\OVERSEAS\Sessions\Staff\Marking&amp;Feedback\Exercise1\Exercise1Feedback.docx" TargetMode="External"/><Relationship Id="rId2" Type="http://schemas.openxmlformats.org/officeDocument/2006/relationships/hyperlink" Target="file:///\\Volumes\KINGSTON\OVERSEAS\Sessions\Staff\Marking&amp;Feedback\Exercise1\FeedbackExercise\Example%206%20-%20LowerSecond58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Volumes\KINGSTON\OVERSEAS\Sessions\Staff\Marking&amp;Feedback\Exercise1\FeedbackExercise\FeedbackSession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.ac.uk/la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There is Life in Black Letter Land Law Yet</a:t>
            </a:r>
            <a:endParaRPr lang="en-US" altLang="en-US" sz="3200" b="1" dirty="0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4365104"/>
            <a:ext cx="3352800" cy="1800200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sz="1600" dirty="0" smtClean="0"/>
              <a:t>Professor Warren Barr, PFHEA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1600" dirty="0" smtClean="0"/>
              <a:t>T: @</a:t>
            </a:r>
            <a:r>
              <a:rPr lang="en-GB" altLang="en-US" sz="1600" dirty="0" err="1" smtClean="0"/>
              <a:t>academicbarzo</a:t>
            </a:r>
            <a:endParaRPr lang="en-GB" altLang="en-US" sz="1600" dirty="0" smtClean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 smtClean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47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MCQ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3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11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Peer Review To Engage Students</a:t>
            </a:r>
            <a:endParaRPr lang="en-US" alt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sz="2000" dirty="0" smtClean="0"/>
              <a:t>First Formative Piece of Written Work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Written Work Marked By Staff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Examples Selected and Rendered Anonymous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10 </a:t>
            </a:r>
            <a:r>
              <a:rPr lang="en-US" sz="1800" dirty="0" smtClean="0">
                <a:hlinkClick r:id="rId2" action="ppaction://hlinkfile"/>
              </a:rPr>
              <a:t>Examples </a:t>
            </a:r>
            <a:r>
              <a:rPr lang="en-US" sz="1800" dirty="0" smtClean="0"/>
              <a:t>(across classes) given to students with instructions and detailed </a:t>
            </a:r>
            <a:r>
              <a:rPr lang="en-US" sz="1800" dirty="0" smtClean="0">
                <a:hlinkClick r:id="rId3" action="ppaction://hlinkfile"/>
              </a:rPr>
              <a:t>feedback </a:t>
            </a:r>
            <a:r>
              <a:rPr lang="en-US" sz="1800" dirty="0" smtClean="0"/>
              <a:t>re: content of answer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Student marked own work and gave mark, with reasons, to staff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Staff released actual mark awarded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Feedback </a:t>
            </a:r>
            <a:r>
              <a:rPr lang="en-US" sz="1800" dirty="0" smtClean="0">
                <a:hlinkClick r:id="rId4" action="ppaction://hlinkfile"/>
              </a:rPr>
              <a:t>session </a:t>
            </a:r>
            <a:r>
              <a:rPr lang="en-US" sz="1800" dirty="0" smtClean="0"/>
              <a:t>to consider the whole process</a:t>
            </a: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Impact on Attainment</a:t>
            </a:r>
            <a:endParaRPr lang="en-US" alt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sz="2000" dirty="0" smtClean="0"/>
              <a:t>Better Student Engagement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5% MCQ required submission of all written work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Very few students failed to submit</a:t>
            </a:r>
          </a:p>
          <a:p>
            <a:pPr>
              <a:buFontTx/>
              <a:buChar char="•"/>
              <a:defRPr/>
            </a:pPr>
            <a:endParaRPr lang="en-US" sz="2000" dirty="0"/>
          </a:p>
          <a:p>
            <a:pPr>
              <a:buFontTx/>
              <a:buChar char="•"/>
              <a:defRPr/>
            </a:pPr>
            <a:r>
              <a:rPr lang="en-US" sz="2000" dirty="0" smtClean="0"/>
              <a:t>Profile of Land Law Changed	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Student Engagement Much Better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/>
              <a:t>Majority of marks in First Class and Upper Second Category</a:t>
            </a:r>
          </a:p>
          <a:p>
            <a:pPr lvl="2">
              <a:buFontTx/>
              <a:buChar char="•"/>
              <a:defRPr/>
            </a:pPr>
            <a:r>
              <a:rPr lang="en-US" sz="1400" dirty="0"/>
              <a:t> </a:t>
            </a:r>
            <a:r>
              <a:rPr lang="en-US" sz="1400" dirty="0" smtClean="0"/>
              <a:t>e.g. 24% First Class, 46% Upper Second (2016-17)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Small Tail of Failing Marks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/>
              <a:t>42% improvement in attainment over previous delivery method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453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WHAt’s</a:t>
            </a:r>
            <a:r>
              <a:rPr lang="en-US" dirty="0" smtClean="0"/>
              <a:t> In A NAME?</a:t>
            </a:r>
            <a:endParaRPr lang="en-US" dirty="0"/>
          </a:p>
        </p:txBody>
      </p:sp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LAND LAW II TO COMMERCIAL REAL PROPERTY</a:t>
            </a:r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 Original Land Law II</a:t>
            </a:r>
            <a:endParaRPr lang="en-GB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/>
              <a:t>Land Law II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Covered: 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Nature of leases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Content of leases (covenants)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Transmission of leasehold covenants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Landlord and Tenant Act 1954, Part II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Mortgages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Easements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1800" dirty="0" smtClean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Lectures, Tutorials and Unseen Exam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Student Attainment was weak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Few Firsts or Fails, but Large Mid section in 2.2/bare </a:t>
            </a:r>
            <a:endParaRPr lang="en-GB" altLang="en-US" sz="1800" dirty="0"/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5809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772400" cy="9144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479776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400" b="1" dirty="0" smtClean="0"/>
              <a:t>Student Issues with Land Law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400" b="1" dirty="0" smtClean="0"/>
              <a:t>Changing Delivery to Meet the Application Gap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200" dirty="0" smtClean="0"/>
              <a:t>The Liverpool Context &amp; ‘Teach Smarter’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200" dirty="0" smtClean="0"/>
              <a:t>Land Law: Improving Performance</a:t>
            </a:r>
            <a:endParaRPr lang="en-GB" sz="22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sz="2400" b="1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400" b="1" dirty="0" smtClean="0"/>
              <a:t>What</a:t>
            </a:r>
            <a:r>
              <a:rPr lang="mr-IN" sz="2400" b="1" dirty="0" smtClean="0"/>
              <a:t>’</a:t>
            </a:r>
            <a:r>
              <a:rPr lang="en-GB" sz="2400" b="1" dirty="0" smtClean="0"/>
              <a:t>s in a Name?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2200" dirty="0" smtClean="0"/>
              <a:t>From Land Law II to Commercial Real Property</a:t>
            </a:r>
            <a:r>
              <a:rPr lang="en-GB" sz="2200" dirty="0"/>
              <a:t>	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 Revised: Commercial Real Property</a:t>
            </a:r>
            <a:endParaRPr lang="en-GB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/>
              <a:t>Commercial Real Property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Covered: 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Nature of leases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Content of leases (covenants)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Transmission of leasehold covenants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Landlord and Tenant Act 1954, Part II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Commercial Significance of Mortgages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&amp; Easements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1800" dirty="0" smtClean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Lectures, Bi-weekly 2 hour seminars (with student presentation), coursework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Coursework had a ‘novel’ structure to test application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dirty="0"/>
          </a:p>
          <a:p>
            <a:pPr lvl="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>
                <a:solidFill>
                  <a:srgbClr val="000000"/>
                </a:solidFill>
              </a:rPr>
              <a:t>Impact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Numbers rose from circa 20 a year to circa 80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Attainment </a:t>
            </a:r>
            <a:r>
              <a:rPr lang="mr-IN" altLang="en-US" sz="2000" dirty="0" smtClean="0">
                <a:solidFill>
                  <a:srgbClr val="000000"/>
                </a:solidFill>
              </a:rPr>
              <a:t>–</a:t>
            </a:r>
            <a:r>
              <a:rPr lang="en-GB" altLang="en-US" sz="2000" dirty="0" smtClean="0">
                <a:solidFill>
                  <a:srgbClr val="000000"/>
                </a:solidFill>
              </a:rPr>
              <a:t> on a par with any other final year module</a:t>
            </a:r>
            <a:endParaRPr lang="en-GB" altLang="en-US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200" dirty="0" smtClean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364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MCQCompl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4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8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2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Liverpool Law School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hlinkClick r:id="rId3"/>
              </a:rPr>
              <a:t>www.liv.ac.uk/law</a:t>
            </a:r>
            <a:endParaRPr lang="en-GB" altLang="en-US" dirty="0"/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STUDENT ISSUES WITH LAND LAW </a:t>
            </a:r>
            <a:endParaRPr lang="en-US" dirty="0"/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Land at Liverpool</a:t>
            </a:r>
            <a:endParaRPr lang="en-GB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/>
              <a:t>Year of Study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Moved from Final Year to Second Year (up and down)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Equity &amp; Trusts (30 credits) includes family homes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Land and Equity now taught together in Year 2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dirty="0"/>
          </a:p>
          <a:p>
            <a:pPr lvl="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>
                <a:solidFill>
                  <a:srgbClr val="000000"/>
                </a:solidFill>
              </a:rPr>
              <a:t>Syllabus</a:t>
            </a:r>
            <a:endParaRPr lang="en-GB" altLang="en-US" sz="2000" dirty="0" smtClean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15 credit subject 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Very spare syllabus (estates, recognising third party rights, registration, co-ownership, trusts of land)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dirty="0" smtClean="0"/>
          </a:p>
          <a:p>
            <a:pPr lvl="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>
                <a:solidFill>
                  <a:srgbClr val="000000"/>
                </a:solidFill>
              </a:rPr>
              <a:t>Additional optional module</a:t>
            </a:r>
            <a:endParaRPr lang="en-GB" altLang="en-US" sz="2000" dirty="0">
              <a:solidFill>
                <a:srgbClr val="000000"/>
              </a:solidFill>
            </a:endParaRP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15 credits (Final Year)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Covered mortgages, easements, commercial landlord and tenant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6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3373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Student Issues</a:t>
            </a:r>
            <a:endParaRPr lang="en-GB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 smtClean="0"/>
              <a:t>Student Fears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Technical - can be wrong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Hard to engage with real life significance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Tx/>
              <a:buAutoNum type="arabicPeriod" startAt="2"/>
            </a:pPr>
            <a:r>
              <a:rPr lang="en-GB" altLang="en-US" sz="2000" dirty="0" smtClean="0"/>
              <a:t>Diagnosis</a:t>
            </a:r>
            <a:endParaRPr lang="en-GB" altLang="en-US" sz="2000" dirty="0"/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 smtClean="0"/>
              <a:t>’Partly Intuition, Partly Inference’</a:t>
            </a:r>
            <a:endParaRPr lang="en-GB" altLang="en-US" sz="2000" dirty="0"/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Application was the issue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Reflection on years of good tutorial performance, poor assessment performance</a:t>
            </a:r>
          </a:p>
          <a:p>
            <a:pPr marL="1314450" lvl="2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800" dirty="0" smtClean="0"/>
              <a:t>Data collection</a:t>
            </a:r>
          </a:p>
          <a:p>
            <a:pPr marL="1771650" lvl="3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600" dirty="0" smtClean="0"/>
              <a:t>Reflecting on attainment trends, compared to other subjects</a:t>
            </a:r>
          </a:p>
          <a:p>
            <a:pPr marL="1771650" lvl="3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1600" dirty="0" smtClean="0"/>
              <a:t>Focus groups with students</a:t>
            </a:r>
            <a:endParaRPr lang="en-GB" altLang="en-US" sz="1600" dirty="0"/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6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CHANGING DELIVERY TO MEET THE APPLICATION GAP</a:t>
            </a:r>
            <a:endParaRPr lang="en-US" dirty="0"/>
          </a:p>
        </p:txBody>
      </p:sp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159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‘Teach Smarter’: Curricula Review (2006)</a:t>
            </a:r>
            <a:endParaRPr lang="en-GB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000" dirty="0"/>
              <a:t>Importance of Engagement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Better engaged students achieve their potential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Many different styles of learning can facilitate engagement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Focus for good module design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Tx/>
              <a:buAutoNum type="arabicPeriod" startAt="2"/>
            </a:pPr>
            <a:r>
              <a:rPr lang="en-GB" altLang="en-US" sz="2000" dirty="0"/>
              <a:t>Improving Learning Experience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Emphasis on student engagement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Structured learning – pre- and post- delivery engagement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Improving feedback &amp; assessment methods</a:t>
            </a:r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Tx/>
              <a:buAutoNum type="arabicPeriod" startAt="2"/>
            </a:pPr>
            <a:r>
              <a:rPr lang="en-GB" altLang="en-US" sz="2000" dirty="0"/>
              <a:t>Teaching Smarter, Not More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Less repeat teaching for staff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More engaging delivery for staff and students</a:t>
            </a:r>
          </a:p>
          <a:p>
            <a:pPr marL="914400" lvl="1" indent="-5143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dirty="0"/>
              <a:t>Better experience overall</a:t>
            </a:r>
          </a:p>
          <a:p>
            <a:pPr marL="914400" lvl="1" indent="-514350" eaLnBrk="1" hangingPunct="1">
              <a:lnSpc>
                <a:spcPct val="90000"/>
              </a:lnSpc>
            </a:pPr>
            <a:endParaRPr lang="en-GB" altLang="en-US" sz="26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2701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Land Law: The Original Module</a:t>
            </a:r>
            <a:r>
              <a:rPr lang="en-GB" altLang="en-US" sz="3600" dirty="0"/>
              <a:t/>
            </a: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45150"/>
          </a:xfrm>
        </p:spPr>
        <p:txBody>
          <a:bodyPr/>
          <a:lstStyle/>
          <a:p>
            <a:pPr lvl="1"/>
            <a:r>
              <a:rPr lang="en-GB" altLang="en-US" sz="2000"/>
              <a:t>15 credit module (‘short, thin’)</a:t>
            </a:r>
          </a:p>
          <a:p>
            <a:pPr lvl="1"/>
            <a:r>
              <a:rPr lang="en-GB" altLang="en-US" sz="2000"/>
              <a:t>24 lectures + 5 tutorials for 250+ students</a:t>
            </a:r>
          </a:p>
          <a:p>
            <a:pPr lvl="2"/>
            <a:r>
              <a:rPr lang="en-GB" altLang="en-US" sz="2000"/>
              <a:t>Repeat Teaching</a:t>
            </a:r>
          </a:p>
          <a:p>
            <a:pPr lvl="3"/>
            <a:r>
              <a:rPr lang="en-GB" altLang="en-US"/>
              <a:t>Groups of 10 students = 25 tutorial groups</a:t>
            </a:r>
          </a:p>
          <a:p>
            <a:pPr lvl="3"/>
            <a:r>
              <a:rPr lang="en-GB" altLang="en-US"/>
              <a:t>Delivery Hours: 125 per Semester</a:t>
            </a:r>
          </a:p>
          <a:p>
            <a:pPr lvl="1"/>
            <a:r>
              <a:rPr lang="en-GB" altLang="en-US" sz="2000"/>
              <a:t>Standard, Didactic Lectures</a:t>
            </a:r>
          </a:p>
          <a:p>
            <a:pPr lvl="1"/>
            <a:r>
              <a:rPr lang="en-GB" altLang="en-US" sz="2000"/>
              <a:t>Tutorial Preparation:</a:t>
            </a:r>
          </a:p>
          <a:p>
            <a:pPr lvl="2"/>
            <a:r>
              <a:rPr lang="en-GB" altLang="en-US" sz="2000"/>
              <a:t>Students Conduct Individual Preparation and Participate In Interaction With The Tutor</a:t>
            </a:r>
          </a:p>
          <a:p>
            <a:pPr lvl="1"/>
            <a:r>
              <a:rPr lang="en-GB" altLang="en-US" sz="2000"/>
              <a:t>Feedback: One Piece of Formative Written Work</a:t>
            </a:r>
          </a:p>
          <a:p>
            <a:pPr lvl="1"/>
            <a:r>
              <a:rPr lang="en-GB" altLang="en-US" sz="2000"/>
              <a:t>Assessment: 100% unseen examination (3 questions in 2hrs 15 mins)</a:t>
            </a:r>
          </a:p>
          <a:p>
            <a:pPr lvl="3"/>
            <a:endParaRPr lang="en-GB" altLang="en-US" sz="1800"/>
          </a:p>
          <a:p>
            <a:pPr lvl="1"/>
            <a:endParaRPr lang="en-GB" altLang="en-US"/>
          </a:p>
          <a:p>
            <a:pPr lvl="1"/>
            <a:endParaRPr lang="en-GB" altLang="en-US"/>
          </a:p>
          <a:p>
            <a:pPr lvl="3"/>
            <a:endParaRPr lang="en-GB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Land Law: The Revised Module </a:t>
            </a:r>
            <a:r>
              <a:rPr lang="en-GB" altLang="en-US" sz="3600" dirty="0"/>
              <a:t/>
            </a: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45150"/>
          </a:xfrm>
        </p:spPr>
        <p:txBody>
          <a:bodyPr/>
          <a:lstStyle/>
          <a:p>
            <a:pPr lvl="1"/>
            <a:r>
              <a:rPr lang="en-GB" altLang="en-US" sz="2000"/>
              <a:t>15 credit module (‘short, thin’)</a:t>
            </a:r>
          </a:p>
          <a:p>
            <a:pPr lvl="1"/>
            <a:r>
              <a:rPr lang="en-GB" altLang="en-US" sz="2000"/>
              <a:t>24 lectures for 250+ students</a:t>
            </a:r>
          </a:p>
          <a:p>
            <a:pPr lvl="1"/>
            <a:r>
              <a:rPr lang="en-GB" altLang="en-US" sz="2000"/>
              <a:t>10 x 50 min ‘drop in’ sessions</a:t>
            </a:r>
          </a:p>
          <a:p>
            <a:pPr lvl="2"/>
            <a:r>
              <a:rPr lang="en-GB" altLang="en-US" sz="1600"/>
              <a:t>Replace tutorials/seminars</a:t>
            </a:r>
          </a:p>
          <a:p>
            <a:pPr lvl="2"/>
            <a:r>
              <a:rPr lang="en-GB" altLang="en-US" sz="1600"/>
              <a:t>Voluntary – structured Q&amp;A round topics (8)</a:t>
            </a:r>
          </a:p>
          <a:p>
            <a:pPr lvl="2"/>
            <a:r>
              <a:rPr lang="en-GB" altLang="en-US" sz="1600"/>
              <a:t>Skills audit (1) and Revision Q&amp;A (1)</a:t>
            </a:r>
          </a:p>
          <a:p>
            <a:pPr lvl="1"/>
            <a:r>
              <a:rPr lang="en-GB" altLang="en-US" sz="2000"/>
              <a:t>3 formative essays per student</a:t>
            </a:r>
          </a:p>
          <a:p>
            <a:pPr lvl="2"/>
            <a:r>
              <a:rPr lang="en-GB" altLang="en-US" sz="1600"/>
              <a:t>On major substantive issues – mixture of essay and problem questions</a:t>
            </a:r>
          </a:p>
          <a:p>
            <a:pPr lvl="1"/>
            <a:r>
              <a:rPr lang="en-GB" altLang="en-US" sz="2000"/>
              <a:t>Feedback</a:t>
            </a:r>
          </a:p>
          <a:p>
            <a:pPr lvl="2"/>
            <a:r>
              <a:rPr lang="en-GB" altLang="en-US" sz="1600"/>
              <a:t>Individual and Collective Feedback on Each Formative Essay</a:t>
            </a:r>
          </a:p>
          <a:p>
            <a:pPr lvl="2"/>
            <a:r>
              <a:rPr lang="en-GB" altLang="en-US" sz="1600"/>
              <a:t>Online Skills exercise feedback</a:t>
            </a:r>
          </a:p>
          <a:p>
            <a:pPr lvl="2"/>
            <a:r>
              <a:rPr lang="en-GB" altLang="en-US" sz="1600"/>
              <a:t>MCQ feedback</a:t>
            </a:r>
          </a:p>
          <a:p>
            <a:pPr lvl="1"/>
            <a:r>
              <a:rPr lang="en-GB" altLang="en-US" sz="2000"/>
              <a:t>Assessment: 95% unseen examination (2 questions in 1hr 30 mins) + 2 MCQ tests (each worth 2.5% each)</a:t>
            </a:r>
          </a:p>
          <a:p>
            <a:pPr lvl="3"/>
            <a:endParaRPr lang="en-GB" altLang="en-US" sz="1800"/>
          </a:p>
          <a:p>
            <a:pPr lvl="1"/>
            <a:endParaRPr lang="en-GB" altLang="en-US"/>
          </a:p>
          <a:p>
            <a:pPr lvl="1"/>
            <a:endParaRPr lang="en-GB" altLang="en-US"/>
          </a:p>
          <a:p>
            <a:pPr lvl="3"/>
            <a:endParaRPr lang="en-GB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Comment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scriptionDoc" ma:contentTypeID="0x0101005681071F88374FE0BFD45E7C0340C5280033CE82DDE3DA22449BD8B50870F20ED6" ma:contentTypeVersion="0" ma:contentTypeDescription="Description" ma:contentTypeScope="" ma:versionID="6eafed7598e4cc253e557f375fc965a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2b5ec36df51e541fce4c899d3ddda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DescriptionCom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DescriptionComments" ma:index="8" nillable="true" ma:displayName="Description" ma:description="Description of the document" ma:internalName="DescriptionComment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FEBFDA0-DD10-4D9F-B0B9-90FE738869B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1C3D60-976D-473C-B1AD-E29DF5331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888</Words>
  <Application>Microsoft Office PowerPoint</Application>
  <PresentationFormat>On-screen Show (4:3)</PresentationFormat>
  <Paragraphs>187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There is Life in Black Letter Land Law Yet</vt:lpstr>
      <vt:lpstr>Overview</vt:lpstr>
      <vt:lpstr>STUDENT ISSUES WITH LAND LAW </vt:lpstr>
      <vt:lpstr>Land at Liverpool</vt:lpstr>
      <vt:lpstr>Student Issues</vt:lpstr>
      <vt:lpstr>CHANGING DELIVERY TO MEET THE APPLICATION GAP</vt:lpstr>
      <vt:lpstr>‘Teach Smarter’: Curricula Review (2006)</vt:lpstr>
      <vt:lpstr>Land Law: The Original Module </vt:lpstr>
      <vt:lpstr>Land Law: The Revised Module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Review To Engage Students</vt:lpstr>
      <vt:lpstr>Impact on Attainment</vt:lpstr>
      <vt:lpstr>WHAt’s In A NAME?</vt:lpstr>
      <vt:lpstr>The Original Land Law II</vt:lpstr>
      <vt:lpstr>The Revised: Commercial Real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Liverpool Law School</vt:lpstr>
    </vt:vector>
  </TitlesOfParts>
  <Company>Krusty Morris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Windows User</cp:lastModifiedBy>
  <cp:revision>247</cp:revision>
  <cp:lastPrinted>2011-12-12T13:56:55Z</cp:lastPrinted>
  <dcterms:created xsi:type="dcterms:W3CDTF">2007-01-16T13:11:17Z</dcterms:created>
  <dcterms:modified xsi:type="dcterms:W3CDTF">2018-01-03T13:49:19Z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0x0101005681071F88374FE0BFD45E7C0340C5280033CE82DDE3DA22449BD8B50870F20ED6</vt:lpwstr>
  </property>
</Properties>
</file>